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81"/>
  </p:notesMasterIdLst>
  <p:sldIdLst>
    <p:sldId id="256" r:id="rId2"/>
    <p:sldId id="257" r:id="rId3"/>
    <p:sldId id="345" r:id="rId4"/>
    <p:sldId id="259" r:id="rId5"/>
    <p:sldId id="261" r:id="rId6"/>
    <p:sldId id="300" r:id="rId7"/>
    <p:sldId id="301" r:id="rId8"/>
    <p:sldId id="303" r:id="rId9"/>
    <p:sldId id="324" r:id="rId10"/>
    <p:sldId id="304" r:id="rId11"/>
    <p:sldId id="305" r:id="rId12"/>
    <p:sldId id="260" r:id="rId13"/>
    <p:sldId id="319" r:id="rId14"/>
    <p:sldId id="280" r:id="rId15"/>
    <p:sldId id="295" r:id="rId16"/>
    <p:sldId id="281" r:id="rId17"/>
    <p:sldId id="282" r:id="rId18"/>
    <p:sldId id="283" r:id="rId19"/>
    <p:sldId id="284" r:id="rId20"/>
    <p:sldId id="285" r:id="rId21"/>
    <p:sldId id="286" r:id="rId22"/>
    <p:sldId id="296" r:id="rId23"/>
    <p:sldId id="287" r:id="rId24"/>
    <p:sldId id="288" r:id="rId25"/>
    <p:sldId id="279" r:id="rId26"/>
    <p:sldId id="344" r:id="rId27"/>
    <p:sldId id="290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6" r:id="rId46"/>
    <p:sldId id="342" r:id="rId47"/>
    <p:sldId id="343" r:id="rId48"/>
    <p:sldId id="277" r:id="rId49"/>
    <p:sldId id="291" r:id="rId50"/>
    <p:sldId id="320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98" r:id="rId62"/>
    <p:sldId id="275" r:id="rId63"/>
    <p:sldId id="276" r:id="rId64"/>
    <p:sldId id="292" r:id="rId65"/>
    <p:sldId id="293" r:id="rId66"/>
    <p:sldId id="294" r:id="rId67"/>
    <p:sldId id="307" r:id="rId68"/>
    <p:sldId id="306" r:id="rId69"/>
    <p:sldId id="321" r:id="rId70"/>
    <p:sldId id="322" r:id="rId71"/>
    <p:sldId id="323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47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BB1"/>
    <a:srgbClr val="FFFF99"/>
    <a:srgbClr val="FFFF66"/>
    <a:srgbClr val="FEFCB0"/>
    <a:srgbClr val="25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8" autoAdjust="0"/>
    <p:restoredTop sz="94886" autoAdjust="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2016-61DE-4207-844F-B5B5795CE59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6527-80AC-442C-A054-5EE4125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6527-80AC-442C-A054-5EE4125138F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AEFE46-5ABB-45B7-AE45-195C17684FD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7445C9-7F85-4E98-8195-D4022BC1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haleny-ravlyk.com/assets/pen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636912"/>
            <a:ext cx="601100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899592" y="836712"/>
            <a:ext cx="7704856" cy="5256584"/>
          </a:xfrm>
          <a:prstGeom prst="round1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Constantia" pitchFamily="18" charset="0"/>
              </a:rPr>
              <a:t>Семинар-практикум 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Constantia" pitchFamily="18" charset="0"/>
              </a:rPr>
              <a:t>для родителей первоклассников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Constantia" pitchFamily="18" charset="0"/>
              </a:rPr>
              <a:t>«Учение без мучения»</a:t>
            </a:r>
            <a:endParaRPr lang="ru-RU" sz="4800" b="1" dirty="0">
              <a:latin typeface="Constant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7853032">
            <a:off x="7069775" y="5224325"/>
            <a:ext cx="1865638" cy="546816"/>
            <a:chOff x="1500860" y="5029200"/>
            <a:chExt cx="6938406" cy="1524000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108012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Примеры работ детей, не получивших своевременную логопедическую помощь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7" name="Рисунок 6" descr="http://i.logos-kate.ru/u/62/73db0a31f611e3b3e89f9bf3284aaa/-/2d61be87d91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482380" cy="28757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i.logos-kate.ru/u/65/ca6eea31f611e387f71b7bf3284aaa/-/3f3b91885bd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888432" cy="323577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172819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Работа учителя-логопеда с первоклассниками:</a:t>
            </a:r>
          </a:p>
          <a:p>
            <a:pPr algn="ctr">
              <a:buNone/>
            </a:pPr>
            <a:endParaRPr lang="ru-RU" sz="48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9" name="Рисунок 8" descr="http://nsportal.ru/sites/default/files/2013/11/26/edh4tap0mo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800600" cy="383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920880" cy="129614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9064" y="836712"/>
            <a:ext cx="8424936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Учимся писать красиво</a:t>
            </a:r>
            <a:endParaRPr lang="ru-RU" sz="4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&amp;Scy;&amp;chcy;&amp;acy;&amp;scy;&amp;tcy;&amp;lcy;&amp;icy;&amp;vcy;&amp;acy;&amp;yacy; &amp;shcy;&amp;kcy;&amp;ocy;&amp;lcy;&amp;softcy;&amp;ncy;&amp;icy;&amp;tscy;&amp;acy; &amp;scy;&amp;icy;&amp;dcy;&amp;icy;&amp;tcy; &amp;zcy;&amp;acy; &amp;pcy;&amp;acy;&amp;rcy;&amp;tcy;&amp;ocy;&amp;jcy; &amp;scy; &amp;kcy;&amp;acy;&amp;rcy;&amp;acy;&amp;ncy;&amp;dcy;&amp;acy;&amp;shcy;&amp;ocy;&amp;mcy; &amp;vcy; &amp;rcy;&amp;ucy;&amp;kcy;&amp;iecy; (&amp;fcy;&amp;ocy;&amp;tcy;&amp;ocy;&amp;gcy;&amp;rcy;&amp;acy;&amp;fcy;&amp;icy;&amp;yacy;) - - Press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536504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5" name="Группа 9"/>
          <p:cNvGrpSpPr/>
          <p:nvPr/>
        </p:nvGrpSpPr>
        <p:grpSpPr>
          <a:xfrm rot="17853032">
            <a:off x="6933667" y="3994931"/>
            <a:ext cx="2636928" cy="636224"/>
            <a:chOff x="1500860" y="5029200"/>
            <a:chExt cx="6938406" cy="1524000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9"/>
          <p:cNvGrpSpPr/>
          <p:nvPr/>
        </p:nvGrpSpPr>
        <p:grpSpPr>
          <a:xfrm rot="17853032">
            <a:off x="6933667" y="3994932"/>
            <a:ext cx="2636928" cy="636224"/>
            <a:chOff x="1500860" y="5029200"/>
            <a:chExt cx="6938406" cy="1524000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764704"/>
            <a:ext cx="8352928" cy="129614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9064" y="836712"/>
            <a:ext cx="8424936" cy="13681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помочь первокласснику научиться красиво писать?</a:t>
            </a:r>
            <a:endParaRPr lang="ru-RU" sz="4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Рисунок 20" descr="http://www.meblider.ru/products_pictures/large_parent_1029_9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267200" cy="3048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80728"/>
            <a:ext cx="7992888" cy="108012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7584" y="836712"/>
            <a:ext cx="7776864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</a:p>
          <a:p>
            <a:pPr algn="ctr">
              <a:buNone/>
            </a:pPr>
            <a:endParaRPr lang="ru-RU" sz="4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85293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познакомить с приёмами</a:t>
            </a:r>
          </a:p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совершенствования каллиграфического навыка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20688"/>
            <a:ext cx="7992888" cy="144016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7584" y="836712"/>
            <a:ext cx="7776864" cy="1152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причины плохого почерка:</a:t>
            </a:r>
          </a:p>
          <a:p>
            <a:pPr algn="ctr">
              <a:buNone/>
            </a:pPr>
            <a:endParaRPr lang="ru-RU" sz="4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204864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b="1" dirty="0" smtClean="0">
                <a:latin typeface="Constantia" pitchFamily="18" charset="0"/>
              </a:rPr>
              <a:t>неправильная поза при письме</a:t>
            </a:r>
          </a:p>
          <a:p>
            <a:pPr algn="ctr"/>
            <a:endParaRPr lang="ru-RU" sz="3200" b="1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слабо развиты мышцы запястья, координация движений пальцев</a:t>
            </a:r>
          </a:p>
          <a:p>
            <a:pPr algn="ctr"/>
            <a:endParaRPr lang="ru-RU" sz="3200" b="1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 неправильный захват ручки </a:t>
            </a:r>
          </a:p>
          <a:p>
            <a:pPr algn="ctr"/>
            <a:endParaRPr lang="ru-RU" sz="2000" dirty="0" smtClean="0"/>
          </a:p>
          <a:p>
            <a:pPr algn="ctr">
              <a:buNone/>
            </a:pPr>
            <a:endParaRPr lang="ru-RU" sz="36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8208912" cy="2304256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правило:</a:t>
            </a:r>
          </a:p>
          <a:p>
            <a:pPr algn="ctr">
              <a:buNone/>
            </a:pPr>
            <a:endParaRPr lang="ru-RU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5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укреплять мышцы</a:t>
            </a:r>
          </a:p>
          <a:p>
            <a:pPr algn="ctr">
              <a:buNone/>
            </a:pPr>
            <a:r>
              <a:rPr lang="ru-RU" sz="5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спины и плечевого пояса</a:t>
            </a:r>
          </a:p>
          <a:p>
            <a:pPr algn="ctr">
              <a:buNone/>
            </a:pPr>
            <a:endParaRPr lang="ru-RU" sz="4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http://evanmed.ru/wp-content/uploads/cache/11943_NpAdvHov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600400" cy="222579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548680"/>
            <a:ext cx="6912768" cy="5184576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 соблюдать правильную посадку при письме</a:t>
            </a:r>
          </a:p>
        </p:txBody>
      </p:sp>
      <p:pic>
        <p:nvPicPr>
          <p:cNvPr id="8" name="Рисунок 7" descr="http://static.ozone.ru/multimedia/books_covers/10053402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66429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 rot="17853032">
            <a:off x="6517637" y="3335401"/>
            <a:ext cx="2229405" cy="542519"/>
            <a:chOff x="1500860" y="5029200"/>
            <a:chExt cx="6938406" cy="1524000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836712"/>
            <a:ext cx="7992888" cy="345638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31640" y="1052736"/>
            <a:ext cx="6552728" cy="2664296"/>
          </a:xfr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Упражнение «Тачка»</a:t>
            </a:r>
          </a:p>
        </p:txBody>
      </p:sp>
      <p:pic>
        <p:nvPicPr>
          <p:cNvPr id="16" name="Рисунок 15" descr="https://cdn1.imgbb.ru/user/39/398505/201409/78b7b4ca1e4de30f9149bccfdbe24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371379" cy="307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20688"/>
            <a:ext cx="8064896" cy="5184576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1368152"/>
          </a:xfr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Рисование на вертикальной поверхности</a:t>
            </a:r>
          </a:p>
        </p:txBody>
      </p:sp>
      <p:pic>
        <p:nvPicPr>
          <p:cNvPr id="6" name="Рисунок 5" descr="http://www.baby-catalog.ru/productpicture.php?id=1159834&amp;category=gallerybcru_large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888432" cy="326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 rot="17853032">
            <a:off x="385933" y="3557812"/>
            <a:ext cx="1870406" cy="462457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55576" y="620688"/>
            <a:ext cx="7704856" cy="562461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Семинар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практикум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               проводят учителя-логопеды             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	</a:t>
            </a:r>
          </a:p>
          <a:p>
            <a:pPr algn="ctr">
              <a:buNone/>
            </a:pPr>
            <a:endParaRPr lang="ru-RU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МАУ ДО</a:t>
            </a:r>
            <a:endParaRPr lang="ru-RU" sz="2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Центра«Семья и школа»</a:t>
            </a:r>
          </a:p>
          <a:p>
            <a:pPr algn="ctr">
              <a:buNone/>
            </a:pPr>
            <a:endParaRPr lang="ru-RU" sz="2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8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Головунина Татьяна Дмитриевна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Сирина Татьяна Викторовна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2" descr="C:\Users\Boris\Desktop\семья и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12036"/>
            <a:ext cx="1512168" cy="1368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8136904" cy="2088232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476672"/>
            <a:ext cx="7920880" cy="20882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правило:</a:t>
            </a:r>
          </a:p>
          <a:p>
            <a:pPr algn="ctr">
              <a:buNone/>
            </a:pPr>
            <a:endParaRPr lang="ru-RU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5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укреплять мышцы</a:t>
            </a:r>
          </a:p>
          <a:p>
            <a:pPr algn="ctr">
              <a:buNone/>
            </a:pPr>
            <a:r>
              <a:rPr lang="ru-RU" sz="5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запястья</a:t>
            </a:r>
          </a:p>
        </p:txBody>
      </p:sp>
      <p:pic>
        <p:nvPicPr>
          <p:cNvPr id="8" name="Рисунок 7" descr="http://malenkajastrana.my1.ru/84/i_0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952328" cy="108012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://www.gou449.ru/assets/images/118/image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808312" cy="10081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http://www.gou449.ru/assets/images/118/image0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1512168" cy="158417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83768" y="587727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Упражнение «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Надеваем браслеты»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71703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Упражнение «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Точилка»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78904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Упражнение «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Гора»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8136904" cy="237626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26642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правило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координированные движения пальцев рук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212976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Правильный захват ручки «щепотью»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8" name="Рисунок 7" descr="&amp;Zcy;&amp;acy;&amp;pcy;&amp;icy;&amp;scy;&amp;icy; - &amp;Pcy;&amp;scy;&amp;icy;&amp;khcy;&amp;ocy;&amp;lcy;&amp;ocy;&amp;gcy;&amp;ocy; - &amp;Pcy;&amp;iecy;&amp;dcy;&amp;acy;&amp;gcy;&amp;ocy;&amp;gcy;&amp;icy;&amp;chcy;&amp;iecy;&amp;scy;&amp;kcy;&amp;icy;&amp;jcy; &amp;pcy;&amp;ocy;&amp;rcy;&amp;tcy;&amp;acy;&amp;lcy; &amp;Kcy;&amp;lcy;&amp;ucy;&amp;bcy;&amp;Kcy;&amp;ocy;&amp;mcy;&amp;acy; - &amp;Gcy;&amp;rcy;&amp;ucy;&amp;pcy;&amp;pcy;&amp;ycy; - &amp;Kcy;&amp;lcy;&amp;ucy;&amp;bcy;&amp;Kcy;&amp;ocy;&amp;m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071274" cy="230425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www.detsadclub.ru/images/stories/pictures_for_articles/684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880320" cy="216024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5536" y="620688"/>
            <a:ext cx="8280920" cy="1138773"/>
          </a:xfrm>
          <a:prstGeom prst="rect">
            <a:avLst/>
          </a:prstGeom>
          <a:solidFill>
            <a:srgbClr val="FFFF9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Constantia" pitchFamily="18" charset="0"/>
              </a:rPr>
              <a:t>1.Упражнение «Пуговицы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772816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Собирать одной рукой пуговицы в кулак, при этом брать нужно по одной штуке, затем так же по одной положить на стол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48680"/>
            <a:ext cx="7848872" cy="309634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2.Упражнение </a:t>
            </a:r>
          </a:p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«Прогулки по карандашу»</a:t>
            </a: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06896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endParaRPr lang="ru-RU" sz="2800" dirty="0"/>
          </a:p>
        </p:txBody>
      </p:sp>
      <p:pic>
        <p:nvPicPr>
          <p:cNvPr id="8" name="Рисунок 7" descr="http://static.freepik.com/free-photo/pencil-in-hand--draw--woman--girl_32638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8083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7544" y="45091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Ребенок берет карандаш за самый кончик, его задача – перебирая пальчиками, добраться до конца карандаша и обратно, не опуская карандаш на стол 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420888"/>
            <a:ext cx="7848872" cy="3096344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836712"/>
            <a:ext cx="7776864" cy="1368152"/>
          </a:xfrm>
          <a:solidFill>
            <a:schemeClr val="bg2">
              <a:lumMod val="9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3.Упражнение </a:t>
            </a:r>
          </a:p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Вертолет»</a:t>
            </a:r>
            <a:endParaRPr lang="ru-RU" sz="36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06896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5091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.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10" name="Рисунок 9" descr="http://www.defectus.ru/statii/palciki/vertole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6"/>
            <a:ext cx="208823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11560" y="27089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Вращение карандаша между большим, указательным и средним пальцами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>
            <a:off x="2699792" y="1916832"/>
            <a:ext cx="5688632" cy="4392488"/>
          </a:xfrm>
          <a:prstGeom prst="round1Rect">
            <a:avLst/>
          </a:prstGeom>
          <a:solidFill>
            <a:srgbClr val="FFFF99"/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должна быть ручка для первоклассника?</a:t>
            </a:r>
          </a:p>
        </p:txBody>
      </p:sp>
      <p:pic>
        <p:nvPicPr>
          <p:cNvPr id="6" name="Рисунок 5" descr="https://www.xplace.com/ShowArticleFile.xpl?f=45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3251820" cy="38523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9"/>
          <p:cNvGrpSpPr/>
          <p:nvPr/>
        </p:nvGrpSpPr>
        <p:grpSpPr>
          <a:xfrm rot="14353750">
            <a:off x="485069" y="3757815"/>
            <a:ext cx="2129705" cy="521007"/>
            <a:chOff x="1500860" y="5029200"/>
            <a:chExt cx="6938406" cy="152400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>
            <a:off x="1403648" y="1772816"/>
            <a:ext cx="6408712" cy="4320480"/>
          </a:xfrm>
          <a:prstGeom prst="round1Rect">
            <a:avLst/>
          </a:prstGeom>
          <a:solidFill>
            <a:srgbClr val="FFFF99"/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должна быть ручка для первоклассника?</a:t>
            </a:r>
          </a:p>
        </p:txBody>
      </p:sp>
      <p:pic>
        <p:nvPicPr>
          <p:cNvPr id="16" name="Рисунок 15" descr="Правильная ручк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88432" cy="3096344"/>
          </a:xfrm>
          <a:prstGeom prst="rect">
            <a:avLst/>
          </a:prstGeom>
          <a:solidFill>
            <a:srgbClr val="FFFF66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>
            <a:off x="683568" y="1772816"/>
            <a:ext cx="7776864" cy="4464496"/>
          </a:xfrm>
          <a:prstGeom prst="round1Rect">
            <a:avLst/>
          </a:prstGeom>
          <a:solidFill>
            <a:srgbClr val="FFFF99"/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должна быть ручка для первоклассника?</a:t>
            </a:r>
          </a:p>
        </p:txBody>
      </p:sp>
      <p:pic>
        <p:nvPicPr>
          <p:cNvPr id="4" name="Рисунок 3" descr="http://ergokanc.ru/katalog_stabilo/akkordion_stabilo_kat/leftright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3600400" cy="230425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rebus-toys.ru/published/publicdata/WOLMOSCOTOYS/attachments/SC/products_pictures/78234461d9083e6fbe52646549e86ea9d5_en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2781300" cy="200601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08912" cy="1800200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Как подружиться </a:t>
            </a:r>
            <a:br>
              <a:rPr lang="ru-RU" sz="5400" dirty="0" smtClean="0"/>
            </a:br>
            <a:r>
              <a:rPr lang="ru-RU" sz="5400" dirty="0" smtClean="0"/>
              <a:t>с книгой?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3717032"/>
            <a:ext cx="18722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Арсенал\Desktop\Семинар-практикум для родителей\чтение фото\19243_kidsread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7"/>
            <a:ext cx="4301781" cy="2926840"/>
          </a:xfrm>
          <a:prstGeom prst="rect">
            <a:avLst/>
          </a:prstGeom>
          <a:noFill/>
        </p:spPr>
      </p:pic>
      <p:grpSp>
        <p:nvGrpSpPr>
          <p:cNvPr id="4" name="Группа 9"/>
          <p:cNvGrpSpPr/>
          <p:nvPr/>
        </p:nvGrpSpPr>
        <p:grpSpPr>
          <a:xfrm rot="3333811">
            <a:off x="6103146" y="4553507"/>
            <a:ext cx="2331927" cy="576091"/>
            <a:chOff x="1500860" y="5029200"/>
            <a:chExt cx="6938406" cy="152400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24" y="548680"/>
            <a:ext cx="8022624" cy="1245011"/>
          </a:xfrm>
          <a:solidFill>
            <a:srgbClr val="FBEBB1"/>
          </a:solidFill>
          <a:ln>
            <a:solidFill>
              <a:srgbClr val="FBEBB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Цель: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3971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Constantia" pitchFamily="18" charset="0"/>
              </a:rPr>
              <a:t>обучить приемам совершенствования</a:t>
            </a:r>
          </a:p>
          <a:p>
            <a:pPr algn="ctr">
              <a:buNone/>
            </a:pPr>
            <a:r>
              <a:rPr lang="ru-RU" sz="4800" b="1" dirty="0" smtClean="0">
                <a:latin typeface="Constantia" pitchFamily="18" charset="0"/>
              </a:rPr>
              <a:t> навыка чтения</a:t>
            </a:r>
            <a:endParaRPr lang="ru-RU" sz="48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424936" cy="25922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познакомить с приемами предупреждения школьных трудностей</a:t>
            </a:r>
            <a:r>
              <a:rPr lang="ru-RU" sz="4000" i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4000" i="1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sz="40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704856" cy="131447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Constantia" pitchFamily="18" charset="0"/>
              </a:rPr>
              <a:t>Цель:</a:t>
            </a:r>
            <a:endParaRPr lang="ru-RU" sz="7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ttp://marta-club.ru/sites/default/files/uploads/shutterstock_582627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240359" cy="226805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1800200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Почему дети испытывают трудности при обучении чтению?</a:t>
            </a:r>
            <a:endParaRPr lang="ru-RU" sz="4000" dirty="0"/>
          </a:p>
        </p:txBody>
      </p:sp>
      <p:pic>
        <p:nvPicPr>
          <p:cNvPr id="1027" name="Picture 3" descr="C:\Users\Арсенал\Desktop\Семинар-практикум для родителей\чтение фото\main-11705-58d673dadd11f5e8c91c149bfa8786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608512" cy="324063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5"/>
          <p:cNvGrpSpPr/>
          <p:nvPr/>
        </p:nvGrpSpPr>
        <p:grpSpPr>
          <a:xfrm rot="17853032">
            <a:off x="6650628" y="5069979"/>
            <a:ext cx="1870406" cy="462457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  <a:solidFill>
            <a:srgbClr val="FBEBB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/>
              <a:t>Причины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25658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Constantia" pitchFamily="18" charset="0"/>
              </a:rPr>
              <a:t>факторы психофизиологического развития</a:t>
            </a:r>
          </a:p>
          <a:p>
            <a:pPr lvl="0">
              <a:buNone/>
            </a:pPr>
            <a:r>
              <a:rPr lang="ru-RU" sz="1000" dirty="0" smtClean="0">
                <a:latin typeface="Constantia" pitchFamily="18" charset="0"/>
              </a:rPr>
              <a:t> 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нейропсихологические причины:</a:t>
            </a:r>
          </a:p>
          <a:p>
            <a:pPr lvl="0">
              <a:buNone/>
            </a:pPr>
            <a:r>
              <a:rPr lang="ru-RU" dirty="0" smtClean="0">
                <a:latin typeface="Constantia" pitchFamily="18" charset="0"/>
              </a:rPr>
              <a:t>   не сформированы отдельные психические функции, слабая нервная система</a:t>
            </a:r>
          </a:p>
          <a:p>
            <a:pPr lvl="0">
              <a:buNone/>
            </a:pPr>
            <a:endParaRPr lang="ru-RU" sz="1600" dirty="0" smtClean="0">
              <a:latin typeface="Constantia" pitchFamily="18" charset="0"/>
            </a:endParaRPr>
          </a:p>
          <a:p>
            <a:pPr lvl="0"/>
            <a:r>
              <a:rPr lang="ru-RU" dirty="0" smtClean="0">
                <a:latin typeface="Constantia" pitchFamily="18" charset="0"/>
              </a:rPr>
              <a:t>попытки раннему обучению чтению</a:t>
            </a:r>
          </a:p>
          <a:p>
            <a:pPr lvl="0">
              <a:buNone/>
            </a:pPr>
            <a:endParaRPr lang="ru-RU" sz="1600" dirty="0" smtClean="0">
              <a:latin typeface="Constantia" pitchFamily="18" charset="0"/>
            </a:endParaRPr>
          </a:p>
          <a:p>
            <a:pPr lvl="0"/>
            <a:r>
              <a:rPr lang="ru-RU" dirty="0" smtClean="0">
                <a:latin typeface="Constantia" pitchFamily="18" charset="0"/>
              </a:rPr>
              <a:t>«</a:t>
            </a:r>
            <a:r>
              <a:rPr lang="ru-RU" dirty="0" err="1" smtClean="0">
                <a:latin typeface="Constantia" pitchFamily="18" charset="0"/>
              </a:rPr>
              <a:t>недоигранность</a:t>
            </a:r>
            <a:r>
              <a:rPr lang="ru-RU" dirty="0" smtClean="0">
                <a:latin typeface="Constantia" pitchFamily="18" charset="0"/>
              </a:rPr>
              <a:t>» ребенка</a:t>
            </a:r>
          </a:p>
          <a:p>
            <a:pPr lvl="0"/>
            <a:endParaRPr lang="ru-RU" sz="1600" dirty="0" smtClean="0">
              <a:latin typeface="Constantia" pitchFamily="18" charset="0"/>
            </a:endParaRPr>
          </a:p>
          <a:p>
            <a:pPr lvl="0"/>
            <a:r>
              <a:rPr lang="ru-RU" dirty="0" smtClean="0">
                <a:latin typeface="Constantia" pitchFamily="18" charset="0"/>
              </a:rPr>
              <a:t>наказание книгой за провинность</a:t>
            </a:r>
          </a:p>
          <a:p>
            <a:pPr lvl="0"/>
            <a:endParaRPr lang="ru-RU" sz="1600" dirty="0" smtClean="0">
              <a:latin typeface="Constantia" pitchFamily="18" charset="0"/>
            </a:endParaRPr>
          </a:p>
          <a:p>
            <a:pPr lvl="0"/>
            <a:r>
              <a:rPr lang="ru-RU" dirty="0" smtClean="0">
                <a:latin typeface="Constantia" pitchFamily="18" charset="0"/>
              </a:rPr>
              <a:t>отношение к чтению в семье и в обществе в целом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Ошибки при чтении: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832648"/>
          </a:xfrm>
        </p:spPr>
        <p:txBody>
          <a:bodyPr>
            <a:normAutofit/>
          </a:bodyPr>
          <a:lstStyle/>
          <a:p>
            <a:pPr fontAlgn="base">
              <a:buFont typeface="Arial" pitchFamily="34" charset="0"/>
              <a:buChar char="•"/>
            </a:pPr>
            <a:endParaRPr lang="ru-RU" sz="2800" dirty="0" smtClean="0"/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знает все буквы, но не может освоить процесс:      затрудняется при слиянии букв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читает побуквенно, нет плавности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теряет строку при чтении, читает справа     налево;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плохо понимает прочитанное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начало слова читает правильно, а конец – искажает (чтение по догадке)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читает крайне медленно</a:t>
            </a:r>
          </a:p>
          <a:p>
            <a:endParaRPr lang="ru-RU" sz="2400" dirty="0"/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6947076" y="5372448"/>
            <a:ext cx="1582142" cy="469126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73536" cy="1584176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ребенок читает медленно </a:t>
            </a:r>
            <a:br>
              <a:rPr lang="ru-RU" dirty="0" smtClean="0"/>
            </a:br>
            <a:r>
              <a:rPr lang="ru-RU" dirty="0" smtClean="0"/>
              <a:t>и с большим количеством ошибок</a:t>
            </a:r>
            <a:endParaRPr lang="ru-RU" dirty="0"/>
          </a:p>
        </p:txBody>
      </p:sp>
      <p:pic>
        <p:nvPicPr>
          <p:cNvPr id="3074" name="Picture 2" descr="C:\Users\Арсенал\Desktop\Семинар-практикум для родителей\чтение фото\shutterstock_83070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50533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4"/>
          <p:cNvGrpSpPr/>
          <p:nvPr/>
        </p:nvGrpSpPr>
        <p:grpSpPr>
          <a:xfrm rot="4553582">
            <a:off x="443533" y="4774643"/>
            <a:ext cx="1799141" cy="462457"/>
            <a:chOff x="1500860" y="5029200"/>
            <a:chExt cx="6938406" cy="152400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936104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dirty="0" smtClean="0"/>
              <a:t>«Найди меня» 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5040560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РАК       МАЛИНА      СЛОВО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спвтыо</a:t>
            </a:r>
            <a:r>
              <a:rPr lang="ru-RU" b="1" u="sng" dirty="0" smtClean="0"/>
              <a:t>рак</a:t>
            </a:r>
            <a:r>
              <a:rPr lang="ru-RU" b="1" dirty="0" smtClean="0"/>
              <a:t>исрсд</a:t>
            </a:r>
            <a:r>
              <a:rPr lang="ru-RU" b="1" u="sng" dirty="0" smtClean="0"/>
              <a:t>малина</a:t>
            </a:r>
            <a:r>
              <a:rPr lang="ru-RU" b="1" dirty="0" smtClean="0"/>
              <a:t>тдшне</a:t>
            </a:r>
            <a:r>
              <a:rPr lang="ru-RU" b="1" u="sng" dirty="0" smtClean="0"/>
              <a:t>слово</a:t>
            </a:r>
            <a:r>
              <a:rPr lang="ru-RU" b="1" dirty="0" smtClean="0"/>
              <a:t>пл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ирписьморлджучениебцйфчмчтениеп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728192"/>
          </a:xfrm>
          <a:solidFill>
            <a:srgbClr val="FBEBB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«Чтение от буквы к слову»</a:t>
            </a:r>
            <a:br>
              <a:rPr lang="ru-RU" dirty="0" smtClean="0"/>
            </a:br>
            <a:r>
              <a:rPr lang="ru-RU" dirty="0" smtClean="0"/>
              <a:t>Г.М. </a:t>
            </a:r>
            <a:r>
              <a:rPr lang="ru-RU" dirty="0" err="1" smtClean="0"/>
              <a:t>Зегебарт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5040560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1028" name="Picture 4" descr="http://static2.read.ru/images/booksillustrations/419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2952328" cy="425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864096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/>
              <a:t>«Отыщи спрятанное слово»</a:t>
            </a:r>
            <a:endParaRPr lang="ru-RU" dirty="0"/>
          </a:p>
        </p:txBody>
      </p:sp>
      <p:pic>
        <p:nvPicPr>
          <p:cNvPr id="4" name="Содержимое 3" descr="hello_html_m75706c5b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396358" cy="403244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92088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«Ребусы»</a:t>
            </a:r>
            <a:endParaRPr lang="ru-RU" sz="4800" dirty="0"/>
          </a:p>
        </p:txBody>
      </p:sp>
      <p:pic>
        <p:nvPicPr>
          <p:cNvPr id="2051" name="Picture 3" descr="C:\Users\Арсенал\Desktop\5-04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743004">
            <a:off x="452249" y="2738304"/>
            <a:ext cx="4906935" cy="213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Арсенал\Desktop\Семинар-практикум для родителей\чтение фото\3a80c9a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918842" cy="291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0811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C:\Users\Арсенал\Desktop\Семинар-практикум для родителей\чтение фото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652" y="908720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008112"/>
          </a:xfrm>
          <a:solidFill>
            <a:srgbClr val="FBEBB1"/>
          </a:solidFill>
          <a:ln>
            <a:solidFill>
              <a:srgbClr val="FBEBB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Полезные игры: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3672408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latin typeface="Constantia" pitchFamily="18" charset="0"/>
            </a:endParaRPr>
          </a:p>
          <a:p>
            <a:pPr algn="ctr"/>
            <a:r>
              <a:rPr lang="ru-RU" sz="3600" dirty="0" smtClean="0">
                <a:latin typeface="Constantia" pitchFamily="18" charset="0"/>
              </a:rPr>
              <a:t>«Ребусы»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«Расшифруй слово»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«Отгадай слово по первым звукам»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«Сложи слово»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«</a:t>
            </a:r>
            <a:r>
              <a:rPr lang="ru-RU" sz="3600" dirty="0" err="1" smtClean="0">
                <a:latin typeface="Constantia" pitchFamily="18" charset="0"/>
              </a:rPr>
              <a:t>Зверобуквы</a:t>
            </a:r>
            <a:r>
              <a:rPr lang="ru-RU" sz="3600" dirty="0" smtClean="0">
                <a:latin typeface="Constantia" pitchFamily="18" charset="0"/>
              </a:rPr>
              <a:t>»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04856" cy="280831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131447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Constantia" pitchFamily="18" charset="0"/>
              </a:rPr>
              <a:t>Темы выступлений</a:t>
            </a:r>
            <a:r>
              <a:rPr lang="ru-RU" sz="7200" b="1" i="1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endParaRPr lang="ru-RU" sz="7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«</a:t>
            </a:r>
            <a:r>
              <a:rPr lang="ru-RU" sz="3200" b="1" dirty="0" smtClean="0">
                <a:latin typeface="Constantia" pitchFamily="18" charset="0"/>
              </a:rPr>
              <a:t>Учимся писать красиво»</a:t>
            </a:r>
          </a:p>
          <a:p>
            <a:pPr marL="971550" lvl="1" indent="-514350" algn="ctr">
              <a:buFont typeface="Wingdings" pitchFamily="2" charset="2"/>
              <a:buChar char="ü"/>
            </a:pPr>
            <a:endParaRPr lang="ru-RU" sz="3200" b="1" dirty="0" smtClean="0">
              <a:latin typeface="Constantia" pitchFamily="18" charset="0"/>
            </a:endParaRPr>
          </a:p>
          <a:p>
            <a:pPr marL="971550" lvl="1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«Как подружиться с книгой»</a:t>
            </a:r>
          </a:p>
          <a:p>
            <a:pPr marL="514350" indent="-514350" algn="ctr">
              <a:buFont typeface="Wingdings" pitchFamily="2" charset="2"/>
              <a:buChar char="ü"/>
            </a:pPr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«Пишем без ошибок»</a:t>
            </a:r>
          </a:p>
          <a:p>
            <a:pPr marL="514350" indent="-514350" algn="ctr"/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«Учимся соблюдать правила»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648072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«Прятки»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3" y="2060848"/>
            <a:ext cx="8136903" cy="372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Спала кошка на крыше. Она сжала </a:t>
            </a:r>
            <a:r>
              <a:rPr lang="ru-RU" u="sng" dirty="0" smtClean="0"/>
              <a:t>лапки</a:t>
            </a:r>
            <a:r>
              <a:rPr lang="ru-RU" dirty="0" smtClean="0"/>
              <a:t>. Села около кошки птичка. Не сиди близко, птичка. Кошки очень хитры.</a:t>
            </a:r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864096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Методика С.А. Сущевской</a:t>
            </a:r>
            <a:endParaRPr lang="ru-RU" sz="4000" dirty="0"/>
          </a:p>
        </p:txBody>
      </p:sp>
      <p:pic>
        <p:nvPicPr>
          <p:cNvPr id="94210" name="Picture 2" descr="H:\чтение фото\90324718_4979214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0932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1" name="Picture 3" descr="H:\чтение фото\9860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2088232" cy="283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2" name="Picture 4" descr="H:\чтение фото\937110b06393164473aed815351dcb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021210" cy="281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3" name="Picture 5" descr="H:\чтение фото\4798527_teksti_s_dirkam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20859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936104"/>
          </a:xfrm>
          <a:solidFill>
            <a:srgbClr val="FEFCB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Методика С.А. Сущевской</a:t>
            </a:r>
            <a:endParaRPr lang="ru-RU" sz="4000" dirty="0"/>
          </a:p>
        </p:txBody>
      </p:sp>
      <p:pic>
        <p:nvPicPr>
          <p:cNvPr id="95234" name="Picture 2" descr="H:\чтение фото\90324726_large_4979214_4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168352" cy="42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5" name="Picture 3" descr="H:\чтение фото\90324725_large_4979214_3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240360" cy="423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52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864096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Полезные советы</a:t>
            </a:r>
            <a:endParaRPr lang="ru-RU" sz="4800" dirty="0"/>
          </a:p>
        </p:txBody>
      </p:sp>
      <p:pic>
        <p:nvPicPr>
          <p:cNvPr id="96258" name="Picture 2" descr="H:\чтение фото\brat-i-sestra-2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124844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440160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000" dirty="0" smtClean="0">
                <a:latin typeface="+mn-lt"/>
              </a:rPr>
              <a:t>Если ребенок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не хочет читать</a:t>
            </a:r>
            <a:endParaRPr lang="ru-RU" sz="4000" dirty="0">
              <a:latin typeface="+mn-lt"/>
            </a:endParaRPr>
          </a:p>
        </p:txBody>
      </p:sp>
      <p:pic>
        <p:nvPicPr>
          <p:cNvPr id="1026" name="Picture 2" descr="C:\Users\Арсенал\Desktop\Семинар-практикум для родителей\чтение фото\31118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455433" cy="35460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9"/>
          <p:cNvGrpSpPr/>
          <p:nvPr/>
        </p:nvGrpSpPr>
        <p:grpSpPr>
          <a:xfrm rot="17853032">
            <a:off x="-111114" y="3404645"/>
            <a:ext cx="2210863" cy="522220"/>
            <a:chOff x="1500860" y="5029200"/>
            <a:chExt cx="6938406" cy="152400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440160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000" dirty="0" smtClean="0">
                <a:latin typeface="+mn-lt"/>
              </a:rPr>
              <a:t>Если ребенок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не хочет читать</a:t>
            </a:r>
            <a:endParaRPr lang="ru-RU" sz="4000" dirty="0">
              <a:latin typeface="+mn-lt"/>
            </a:endParaRPr>
          </a:p>
        </p:txBody>
      </p:sp>
      <p:grpSp>
        <p:nvGrpSpPr>
          <p:cNvPr id="3" name="Группа 9"/>
          <p:cNvGrpSpPr/>
          <p:nvPr/>
        </p:nvGrpSpPr>
        <p:grpSpPr>
          <a:xfrm rot="17853032">
            <a:off x="7221328" y="1223662"/>
            <a:ext cx="1394255" cy="324146"/>
            <a:chOff x="1500860" y="5029200"/>
            <a:chExt cx="6938406" cy="152400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8" name="Picture 4" descr="http://d1km5qy5lufeln.cloudfront.net/site/wp-content/uploads/2009/12/voce_sa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22595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www.dglmercury.com/wp-content/uploads/2015/08/ska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473772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1008112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400" dirty="0" smtClean="0">
                <a:latin typeface="+mn-lt"/>
              </a:rPr>
              <a:t>Семейное чтение</a:t>
            </a:r>
            <a:endParaRPr lang="ru-RU" sz="4400" dirty="0">
              <a:latin typeface="+mn-lt"/>
            </a:endParaRPr>
          </a:p>
        </p:txBody>
      </p:sp>
      <p:grpSp>
        <p:nvGrpSpPr>
          <p:cNvPr id="3" name="Группа 9"/>
          <p:cNvGrpSpPr/>
          <p:nvPr/>
        </p:nvGrpSpPr>
        <p:grpSpPr>
          <a:xfrm rot="17853032">
            <a:off x="7143251" y="4102074"/>
            <a:ext cx="1631136" cy="454052"/>
            <a:chOff x="1500860" y="5029200"/>
            <a:chExt cx="6938406" cy="152400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7282" name="Picture 2" descr="H:\чтение фото\cocukgene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472608" cy="344924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080120"/>
          </a:xfrm>
          <a:solidFill>
            <a:srgbClr val="FBEBB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400" dirty="0" smtClean="0">
                <a:latin typeface="+mn-lt"/>
              </a:rPr>
              <a:t>Выбираем книги вместе</a:t>
            </a:r>
            <a:endParaRPr lang="ru-RU" sz="4400" dirty="0">
              <a:latin typeface="+mn-lt"/>
            </a:endParaRPr>
          </a:p>
        </p:txBody>
      </p:sp>
      <p:pic>
        <p:nvPicPr>
          <p:cNvPr id="98306" name="Picture 2" descr="http://cs628630.vk.me/v628630450/52cb/Jrg35KRE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219935" cy="244827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307" name="Picture 3" descr="H:\чтение фото\800px-Child_reading_at_Brookline_Book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4323182" cy="28803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5208" y="1916832"/>
            <a:ext cx="7128792" cy="1008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Логопедические игры, которые помогут ребенку избежать ошибок на письме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764704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Пишем без ошибок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cf.ltkcdn.net/autism/images/slide/124380-850x558-Pla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954645" cy="273630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9"/>
          <p:cNvGrpSpPr/>
          <p:nvPr/>
        </p:nvGrpSpPr>
        <p:grpSpPr>
          <a:xfrm rot="17853032">
            <a:off x="1034088" y="4233391"/>
            <a:ext cx="1968684" cy="52222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1800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познакомить с приемами предупреждения возникновения ошибок на письме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340768"/>
            <a:ext cx="828092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04856" cy="280831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704856" cy="131447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Constantia" pitchFamily="18" charset="0"/>
              </a:rPr>
              <a:t>На семинаре-практикуме рекомендуется:</a:t>
            </a:r>
            <a:endParaRPr lang="ru-RU" sz="7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71550" lvl="1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принимать активное участие в выполнении упражнений</a:t>
            </a:r>
          </a:p>
          <a:p>
            <a:pPr marL="514350" indent="-514350" algn="ctr"/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задавать вопросы</a:t>
            </a:r>
          </a:p>
          <a:p>
            <a:pPr marL="514350" indent="-514350" algn="ctr">
              <a:buFont typeface="Wingdings" pitchFamily="2" charset="2"/>
              <a:buChar char="ü"/>
            </a:pPr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3200" b="1" dirty="0" smtClean="0">
                <a:latin typeface="Constantia" pitchFamily="18" charset="0"/>
              </a:rPr>
              <a:t>фиксировать необходимый материал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96752"/>
            <a:ext cx="835292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ребенку научиться писать без ошибок?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http://srv4.lookmy.info/portal/4nAlbum/album/5161/_userfiles/_3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600400" cy="266429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9"/>
          <p:cNvGrpSpPr/>
          <p:nvPr/>
        </p:nvGrpSpPr>
        <p:grpSpPr>
          <a:xfrm rot="8325650">
            <a:off x="6578704" y="3441301"/>
            <a:ext cx="1968684" cy="52222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2376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1. «Алфавитный дартс»</a:t>
            </a:r>
            <a:r>
              <a:rPr lang="ru-RU" sz="3600" dirty="0" smtClean="0">
                <a:latin typeface="Constantia" pitchFamily="18" charset="0"/>
              </a:rPr>
              <a:t> </a:t>
            </a: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www.umniza.de/WebRoot/Store22/Shops/62303963/4CEA/CB32/9C89/7995/7576/C0A8/29BB/0B07/p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ns.sitecity.ru/users/m/matchpoint/storage/album_2307190714_57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49280"/>
            <a:ext cx="86409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25202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2. «Буквенный след» </a:t>
            </a:r>
          </a:p>
          <a:p>
            <a:pPr algn="ctr">
              <a:buNone/>
            </a:pP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Взрослый «пишет» пальцем , обратной стороной ручки или карандаша на ладони у ребенка букву</a:t>
            </a:r>
            <a:endParaRPr lang="ru-RU" b="1" i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064896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http://www.funlib.ru/cimg/2014/102009/09218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53136"/>
            <a:ext cx="1872209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2592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3. «Буквенный след» 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письмо на спине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064896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86sch9-nyagan.edusite.ru/images/sp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4482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19872" y="3284984"/>
            <a:ext cx="5040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Примечание: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latin typeface="Constantia" pitchFamily="18" charset="0"/>
              </a:rPr>
              <a:t> рисуйте </a:t>
            </a:r>
            <a:r>
              <a:rPr lang="ru-RU" b="1" i="1" dirty="0">
                <a:latin typeface="Constantia" pitchFamily="18" charset="0"/>
              </a:rPr>
              <a:t>буквы большого размера, используя всю поверхность </a:t>
            </a:r>
            <a:r>
              <a:rPr lang="ru-RU" b="1" i="1" dirty="0" smtClean="0">
                <a:latin typeface="Constantia" pitchFamily="18" charset="0"/>
              </a:rPr>
              <a:t>спины</a:t>
            </a:r>
          </a:p>
          <a:p>
            <a:pPr algn="ctr"/>
            <a:endParaRPr lang="ru-RU" b="1" i="1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latin typeface="Constantia" pitchFamily="18" charset="0"/>
              </a:rPr>
              <a:t> рисуйте </a:t>
            </a:r>
            <a:r>
              <a:rPr lang="ru-RU" b="1" i="1" dirty="0">
                <a:latin typeface="Constantia" pitchFamily="18" charset="0"/>
              </a:rPr>
              <a:t>буквы медленно и правильно - так, как они </a:t>
            </a:r>
            <a:r>
              <a:rPr lang="ru-RU" b="1" i="1" dirty="0" smtClean="0">
                <a:latin typeface="Constantia" pitchFamily="18" charset="0"/>
              </a:rPr>
              <a:t>пишутся</a:t>
            </a:r>
          </a:p>
          <a:p>
            <a:pPr algn="ctr">
              <a:buFont typeface="Wingdings" pitchFamily="2" charset="2"/>
              <a:buChar char="ü"/>
            </a:pPr>
            <a:endParaRPr lang="ru-RU" b="1" i="1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latin typeface="Constantia" pitchFamily="18" charset="0"/>
              </a:rPr>
              <a:t>пишите только по одной букве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51845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4. «Сыщик» </a:t>
            </a:r>
            <a:r>
              <a:rPr lang="ru-RU" sz="2400" i="1" dirty="0" smtClean="0">
                <a:latin typeface="Constantia" pitchFamily="18" charset="0"/>
              </a:rPr>
              <a:t>1 вариант</a:t>
            </a:r>
            <a:endParaRPr lang="ru-RU" sz="24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Constantia" pitchFamily="18" charset="0"/>
              </a:rPr>
              <a:t>Задание: зачеркни все буквы </a:t>
            </a:r>
            <a:r>
              <a:rPr lang="ru-RU" sz="3600" b="1" dirty="0" smtClean="0">
                <a:latin typeface="Constantia" pitchFamily="18" charset="0"/>
              </a:rPr>
              <a:t>М</a:t>
            </a:r>
            <a:r>
              <a:rPr lang="ru-RU" sz="3600" dirty="0" smtClean="0">
                <a:latin typeface="Constantia" pitchFamily="18" charset="0"/>
              </a:rPr>
              <a:t> на этой странице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064896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7" name="Рисунок 6" descr="http://bebiklad.ru/wp-content/uploads/BUKVA-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2839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3168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4. «Сыщик» </a:t>
            </a:r>
            <a:r>
              <a:rPr lang="ru-RU" i="1" dirty="0" smtClean="0">
                <a:latin typeface="Constantia" pitchFamily="18" charset="0"/>
              </a:rPr>
              <a:t>2 вариант</a:t>
            </a:r>
          </a:p>
          <a:p>
            <a:pPr algn="ctr">
              <a:buNone/>
            </a:pPr>
            <a:r>
              <a:rPr lang="ru-RU" sz="2400" b="1" i="1" dirty="0" smtClean="0">
                <a:latin typeface="Constantia" pitchFamily="18" charset="0"/>
              </a:rPr>
              <a:t>Задание: </a:t>
            </a:r>
            <a:r>
              <a:rPr lang="ru-RU" sz="2400" i="1" dirty="0" smtClean="0">
                <a:latin typeface="Constantia" pitchFamily="18" charset="0"/>
              </a:rPr>
              <a:t>находить 2 разные буквы и обозначать из разными способами, </a:t>
            </a:r>
          </a:p>
          <a:p>
            <a:pPr algn="ctr">
              <a:buNone/>
            </a:pPr>
            <a:r>
              <a:rPr lang="ru-RU" sz="2400" i="1" dirty="0" smtClean="0">
                <a:latin typeface="Constantia" pitchFamily="18" charset="0"/>
              </a:rPr>
              <a:t>например: подчеркнуть А, зачеркнуть О</a:t>
            </a:r>
          </a:p>
          <a:p>
            <a:pPr algn="ctr">
              <a:buNone/>
            </a:pPr>
            <a:endParaRPr 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861048"/>
            <a:ext cx="8352928" cy="26776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Сп</a:t>
            </a:r>
            <a:r>
              <a:rPr lang="ru-RU" sz="2400" u="sng" dirty="0" smtClean="0"/>
              <a:t>а</a:t>
            </a:r>
            <a:r>
              <a:rPr lang="ru-RU" sz="2400" dirty="0" smtClean="0"/>
              <a:t>л</a:t>
            </a:r>
            <a:r>
              <a:rPr lang="ru-RU" sz="2400" u="sng" dirty="0" smtClean="0"/>
              <a:t>а</a:t>
            </a:r>
            <a:r>
              <a:rPr lang="ru-RU" sz="2400" dirty="0" smtClean="0"/>
              <a:t> к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шк</a:t>
            </a:r>
            <a:r>
              <a:rPr lang="ru-RU" sz="2400" u="sng" dirty="0" smtClean="0"/>
              <a:t>а</a:t>
            </a:r>
            <a:r>
              <a:rPr lang="ru-RU" sz="2400" dirty="0" smtClean="0"/>
              <a:t> н</a:t>
            </a:r>
            <a:r>
              <a:rPr lang="ru-RU" sz="2400" u="sng" dirty="0" smtClean="0"/>
              <a:t>а</a:t>
            </a:r>
            <a:r>
              <a:rPr lang="ru-RU" sz="2400" dirty="0" smtClean="0"/>
              <a:t> крыше. 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н</a:t>
            </a:r>
            <a:r>
              <a:rPr lang="ru-RU" sz="2400" u="sng" dirty="0" smtClean="0"/>
              <a:t>а</a:t>
            </a:r>
            <a:r>
              <a:rPr lang="ru-RU" sz="2400" dirty="0" smtClean="0"/>
              <a:t> сж</a:t>
            </a:r>
            <a:r>
              <a:rPr lang="ru-RU" sz="2400" u="sng" dirty="0" smtClean="0"/>
              <a:t>а</a:t>
            </a:r>
            <a:r>
              <a:rPr lang="ru-RU" sz="2400" dirty="0" smtClean="0"/>
              <a:t>л</a:t>
            </a:r>
            <a:r>
              <a:rPr lang="ru-RU" sz="2400" u="sng" dirty="0" smtClean="0"/>
              <a:t>а</a:t>
            </a:r>
            <a:r>
              <a:rPr lang="ru-RU" sz="2400" dirty="0" smtClean="0"/>
              <a:t> л</a:t>
            </a:r>
            <a:r>
              <a:rPr lang="ru-RU" sz="2400" u="sng" dirty="0" smtClean="0"/>
              <a:t>а</a:t>
            </a:r>
            <a:r>
              <a:rPr lang="ru-RU" sz="2400" dirty="0" smtClean="0"/>
              <a:t>пки. Сел</a:t>
            </a:r>
            <a:r>
              <a:rPr lang="ru-RU" sz="2400" u="sng" dirty="0" smtClean="0"/>
              <a:t>а</a:t>
            </a:r>
            <a:r>
              <a:rPr lang="ru-RU" sz="2400" dirty="0" smtClean="0"/>
              <a:t> 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к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л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 к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шки птичк</a:t>
            </a:r>
            <a:r>
              <a:rPr lang="ru-RU" sz="2400" u="sng" dirty="0" smtClean="0"/>
              <a:t>а</a:t>
            </a:r>
            <a:r>
              <a:rPr lang="ru-RU" sz="2400" dirty="0" smtClean="0"/>
              <a:t>. Не сиди близк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, птичк</a:t>
            </a:r>
            <a:r>
              <a:rPr lang="ru-RU" sz="2400" u="sng" dirty="0" smtClean="0"/>
              <a:t>а</a:t>
            </a:r>
            <a:r>
              <a:rPr lang="ru-RU" sz="2400" dirty="0" smtClean="0"/>
              <a:t>. К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шки </a:t>
            </a:r>
            <a:r>
              <a:rPr lang="ru-RU" sz="2400" strike="sngStrike" dirty="0" smtClean="0"/>
              <a:t>о</a:t>
            </a:r>
            <a:r>
              <a:rPr lang="ru-RU" sz="2400" dirty="0" smtClean="0"/>
              <a:t>чень хитры.</a:t>
            </a:r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34563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4. «Сыщик» </a:t>
            </a:r>
            <a:r>
              <a:rPr lang="ru-RU" i="1" dirty="0" smtClean="0">
                <a:latin typeface="Constantia" pitchFamily="18" charset="0"/>
              </a:rPr>
              <a:t>3 вариант</a:t>
            </a:r>
          </a:p>
          <a:p>
            <a:pPr algn="ctr">
              <a:buNone/>
            </a:pPr>
            <a:r>
              <a:rPr lang="ru-RU" sz="2400" dirty="0" smtClean="0">
                <a:latin typeface="Constantia" pitchFamily="18" charset="0"/>
              </a:rPr>
              <a:t>Задание: найти и обозначить разными способами буквы, в написании которых есть схожие элементы, </a:t>
            </a:r>
          </a:p>
          <a:p>
            <a:pPr algn="ctr">
              <a:buNone/>
            </a:pPr>
            <a:r>
              <a:rPr lang="ru-RU" sz="2400" dirty="0" smtClean="0">
                <a:latin typeface="Constantia" pitchFamily="18" charset="0"/>
              </a:rPr>
              <a:t>например </a:t>
            </a:r>
            <a:r>
              <a:rPr lang="ru-RU" sz="2400" b="1" dirty="0" smtClean="0">
                <a:latin typeface="Constantia" pitchFamily="18" charset="0"/>
              </a:rPr>
              <a:t>Н </a:t>
            </a:r>
            <a:r>
              <a:rPr lang="ru-RU" sz="2400" dirty="0" smtClean="0">
                <a:latin typeface="Constantia" pitchFamily="18" charset="0"/>
              </a:rPr>
              <a:t>и</a:t>
            </a:r>
            <a:r>
              <a:rPr lang="ru-RU" sz="2400" b="1" dirty="0" smtClean="0">
                <a:latin typeface="Constantia" pitchFamily="18" charset="0"/>
              </a:rPr>
              <a:t> И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П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Н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В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Р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Б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Ы</a:t>
            </a:r>
            <a:r>
              <a:rPr lang="ru-RU" sz="2400" dirty="0" smtClean="0">
                <a:latin typeface="Constantia" pitchFamily="18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Щ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Ц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С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О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Ж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К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b="1" dirty="0" smtClean="0">
                <a:latin typeface="Constantia" pitchFamily="18" charset="0"/>
              </a:rPr>
              <a:t>Г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ru-RU" sz="2400" b="1" dirty="0" smtClean="0">
                <a:latin typeface="Constantia" pitchFamily="18" charset="0"/>
              </a:rPr>
              <a:t>Т</a:t>
            </a:r>
          </a:p>
          <a:p>
            <a:pPr algn="ctr">
              <a:buNone/>
            </a:pPr>
            <a:endParaRPr lang="ru-RU" sz="2400" b="1" u="sng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400" b="1" u="sng" dirty="0" smtClean="0">
                <a:latin typeface="Constantia" pitchFamily="18" charset="0"/>
              </a:rPr>
              <a:t>Пример: найди и обозначь буквы С и 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85184"/>
            <a:ext cx="8496944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Мальчики Миша и </a:t>
            </a:r>
            <a:r>
              <a:rPr lang="ru-RU" sz="2000" u="sng" dirty="0" smtClean="0"/>
              <a:t>С</a:t>
            </a:r>
            <a:r>
              <a:rPr lang="ru-RU" sz="2000" dirty="0" smtClean="0"/>
              <a:t>ережа жили у деда. </a:t>
            </a:r>
            <a:r>
              <a:rPr lang="ru-RU" sz="2000" strike="sngStrike" dirty="0" smtClean="0"/>
              <a:t>О</a:t>
            </a:r>
            <a:r>
              <a:rPr lang="ru-RU" sz="2000" dirty="0" smtClean="0"/>
              <a:t>ни помогали деду </a:t>
            </a:r>
            <a:r>
              <a:rPr lang="ru-RU" sz="2000" u="sng" dirty="0" smtClean="0"/>
              <a:t>с</a:t>
            </a:r>
            <a:r>
              <a:rPr lang="ru-RU" sz="2000" dirty="0" smtClean="0"/>
              <a:t>ушить </a:t>
            </a:r>
            <a:r>
              <a:rPr lang="ru-RU" sz="2000" u="sng" dirty="0" smtClean="0"/>
              <a:t>с</a:t>
            </a:r>
            <a:r>
              <a:rPr lang="ru-RU" sz="2000" dirty="0" smtClean="0"/>
              <a:t>еть. Дедушка учил мальчик</a:t>
            </a:r>
            <a:r>
              <a:rPr lang="ru-RU" sz="2000" strike="sngStrike" dirty="0" smtClean="0"/>
              <a:t>о</a:t>
            </a:r>
            <a:r>
              <a:rPr lang="ru-RU" sz="2000" dirty="0" smtClean="0"/>
              <a:t>в ловить рыбу. Ребята любили раб</a:t>
            </a:r>
            <a:r>
              <a:rPr lang="ru-RU" sz="2000" strike="sngStrike" dirty="0" smtClean="0"/>
              <a:t>о</a:t>
            </a:r>
            <a:r>
              <a:rPr lang="ru-RU" sz="2000" dirty="0" smtClean="0"/>
              <a:t>тать </a:t>
            </a:r>
            <a:r>
              <a:rPr lang="ru-RU" sz="2000" u="sng" dirty="0" smtClean="0"/>
              <a:t>с</a:t>
            </a:r>
            <a:r>
              <a:rPr lang="ru-RU" sz="2000" dirty="0" smtClean="0"/>
              <a:t> дед</a:t>
            </a:r>
            <a:r>
              <a:rPr lang="ru-RU" sz="2000" strike="sngStrike" dirty="0" smtClean="0"/>
              <a:t>о</a:t>
            </a:r>
            <a:r>
              <a:rPr lang="ru-RU" sz="2000" dirty="0" smtClean="0"/>
              <a:t>м.</a:t>
            </a:r>
            <a:endParaRPr lang="ru-RU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30243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5. «Узнай букву» </a:t>
            </a:r>
          </a:p>
          <a:p>
            <a:pPr algn="ctr">
              <a:buNone/>
            </a:pPr>
            <a:r>
              <a:rPr lang="ru-RU" sz="2400" i="1" dirty="0" smtClean="0">
                <a:latin typeface="Constantia" pitchFamily="18" charset="0"/>
              </a:rPr>
              <a:t>взрослый рисует элемент определенной буквы. Ребенок должен отгадать, какую букву задумал взрослый, и дорисовать оставшиеся элементы буквы</a:t>
            </a:r>
            <a:r>
              <a:rPr lang="ru-RU" sz="2400" dirty="0" smtClean="0">
                <a:latin typeface="Constantia" pitchFamily="18" charset="0"/>
              </a:rPr>
              <a:t>. </a:t>
            </a:r>
            <a:endParaRPr lang="ru-RU" sz="2400" b="1" u="sng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помочь ребёнку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апомнить буквы?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7" name="Рисунок 6" descr="http://tnu.podelise.ru/pars_docs/refs/259/258021/258021_html_m15c42e1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69674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30243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Учим ребенка различать правую и левую руку, сторону</a:t>
            </a:r>
            <a:endParaRPr lang="ru-RU" sz="48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20891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9218" name="AutoShape 2" descr="https://e.mail.ru/cgi-bin/getattach?file=2BXHBZO53ic.jpg&amp;id=14422383380000000570;0;1&amp;mode=attachment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Boris\Desktop\2BXHBZO53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3717032"/>
            <a:ext cx="2880320" cy="23042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23042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latin typeface="Constantia" pitchFamily="18" charset="0"/>
              </a:rPr>
              <a:t>Игра «Робот»</a:t>
            </a:r>
          </a:p>
          <a:p>
            <a:pPr algn="ctr">
              <a:buNone/>
            </a:pPr>
            <a:endParaRPr lang="ru-RU" sz="32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Constantia" pitchFamily="18" charset="0"/>
              </a:rPr>
              <a:t>Ребенок перемещается в пространстве по словесной инструкции взрослого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7853032">
            <a:off x="529949" y="2549699"/>
            <a:ext cx="1870406" cy="462457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905124" y="5753099"/>
              <a:ext cx="821872" cy="800101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04856" cy="316835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131447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Для чего нужны занятия с логопедом в школе?</a:t>
            </a:r>
            <a:endParaRPr lang="ru-RU" sz="4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b="1" dirty="0" smtClean="0">
                <a:latin typeface="Constantia" pitchFamily="18" charset="0"/>
              </a:rPr>
              <a:t>Работа школьного логопеда существенно отличается от работы </a:t>
            </a:r>
            <a:r>
              <a:rPr lang="en-US" sz="2800" b="1" dirty="0" err="1" smtClean="0">
                <a:latin typeface="Constantia" pitchFamily="18" charset="0"/>
              </a:rPr>
              <a:t>логопеда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r>
              <a:rPr lang="en-US" sz="2800" b="1" dirty="0" smtClean="0">
                <a:latin typeface="Constantia" pitchFamily="18" charset="0"/>
              </a:rPr>
              <a:t>в </a:t>
            </a:r>
            <a:r>
              <a:rPr lang="en-US" sz="2800" b="1" dirty="0" err="1" smtClean="0">
                <a:latin typeface="Constantia" pitchFamily="18" charset="0"/>
              </a:rPr>
              <a:t>детском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саду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5" name="Рисунок 4" descr="http://mamuski.ru/upload/medialibrary/6e4/6e4daec315a2118f0d0d5950f9a9fe8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096344" cy="20882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19442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onstantia" pitchFamily="18" charset="0"/>
              </a:rPr>
              <a:t>3 группы букв:</a:t>
            </a:r>
          </a:p>
          <a:p>
            <a:pPr algn="ctr">
              <a:buNone/>
            </a:pPr>
            <a:endParaRPr lang="ru-RU" sz="1600" b="1" i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b="1" dirty="0" smtClean="0">
                <a:latin typeface="Constantia" pitchFamily="18" charset="0"/>
              </a:rPr>
              <a:t>1. </a:t>
            </a:r>
            <a:r>
              <a:rPr lang="ru-RU" sz="2400" b="1" dirty="0" smtClean="0">
                <a:latin typeface="Constantia" pitchFamily="18" charset="0"/>
              </a:rPr>
              <a:t>Буквы симметричны</a:t>
            </a:r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nstantia" pitchFamily="18" charset="0"/>
              </a:rPr>
              <a:t>А, Ж, М, Н, О, П, Т, Ф, Х, Ш</a:t>
            </a:r>
          </a:p>
          <a:p>
            <a:pPr marL="514350" indent="-514350" algn="ctr">
              <a:buNone/>
            </a:pPr>
            <a:r>
              <a:rPr lang="ru-RU" b="1" dirty="0" smtClean="0">
                <a:latin typeface="Constantia" pitchFamily="18" charset="0"/>
              </a:rPr>
              <a:t>2. </a:t>
            </a:r>
            <a:r>
              <a:rPr lang="ru-RU" sz="2400" b="1" dirty="0" smtClean="0">
                <a:latin typeface="Constantia" pitchFamily="18" charset="0"/>
              </a:rPr>
              <a:t>Элементы букв прописываются справа</a:t>
            </a:r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Б, В, Г, Е, И, К, Р, С, Ц, Щ, Ы, Ь, Ъ, Ю</a:t>
            </a:r>
          </a:p>
          <a:p>
            <a:pPr marL="514350" indent="-514350" algn="ctr">
              <a:buNone/>
            </a:pPr>
            <a:r>
              <a:rPr lang="ru-RU" b="1" dirty="0" smtClean="0">
                <a:latin typeface="Constantia" pitchFamily="18" charset="0"/>
              </a:rPr>
              <a:t>3. </a:t>
            </a:r>
            <a:r>
              <a:rPr lang="ru-RU" sz="2400" b="1" dirty="0" smtClean="0">
                <a:latin typeface="Constantia" pitchFamily="18" charset="0"/>
              </a:rPr>
              <a:t>Буквы, которые «развернуты» в левую сторону </a:t>
            </a:r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З, Л, У, Ч, Э, Я, И, Й</a:t>
            </a:r>
          </a:p>
          <a:p>
            <a:pPr marL="514350" indent="-514350" algn="ctr">
              <a:buNone/>
            </a:pP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AutoNum type="arabicPeriod"/>
            </a:pPr>
            <a:endParaRPr lang="ru-RU" sz="3200" dirty="0" smtClean="0"/>
          </a:p>
          <a:p>
            <a:pPr algn="ctr">
              <a:buNone/>
            </a:pPr>
            <a:endParaRPr lang="ru-RU" sz="32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2232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2400" dirty="0" smtClean="0">
                <a:latin typeface="Constantia" pitchFamily="18" charset="0"/>
              </a:rPr>
              <a:t>3. </a:t>
            </a:r>
            <a:r>
              <a:rPr lang="ru-RU" sz="2400" b="1" dirty="0" smtClean="0">
                <a:latin typeface="Constantia" pitchFamily="18" charset="0"/>
              </a:rPr>
              <a:t>Буквы, которые «развернуты» в левую сторону </a:t>
            </a:r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З, Л, У, Ч, Э, Я, И, Й</a:t>
            </a:r>
          </a:p>
          <a:p>
            <a:pPr marL="514350" indent="-514350" algn="ctr">
              <a:buAutoNum type="arabicPeriod"/>
            </a:pPr>
            <a:endParaRPr lang="ru-RU" sz="3200" dirty="0" smtClean="0"/>
          </a:p>
          <a:p>
            <a:pPr algn="ctr">
              <a:buNone/>
            </a:pPr>
            <a:endParaRPr lang="ru-RU" sz="32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828092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3212976"/>
          <a:ext cx="7920880" cy="3168352"/>
        </p:xfrm>
        <a:graphic>
          <a:graphicData uri="http://schemas.openxmlformats.org/drawingml/2006/table">
            <a:tbl>
              <a:tblPr/>
              <a:tblGrid>
                <a:gridCol w="203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4951"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401"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Рисунок 16" descr="http://www.baby-scool.ru/media/book/metod/gramota/bukvi_podskazki/33_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936104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baby-scool.ru/media/book/metod/gramota/bukvi_podskazki/09_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100811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baby-scool.ru/media/book/metod/gramota/bukvi_podskazki/25_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1030982" cy="143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baby-scool.ru/media/book/metod/gramota/bukvi_podskazki/21_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93610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baby-scool.ru/media/book/metod/gramota/bukvi_podskazki/13_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100811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baby-scool.ru/media/book/metod/gramota/bukvi_podskazki/31_y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100811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baby-scool.ru/media/book/metod/gramota/bukvi_podskazki/10_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100811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www.baby-scool.ru/media/book/metod/gramota/bukvi_podskazki/11_j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008112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2232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Задание: </a:t>
            </a:r>
          </a:p>
          <a:p>
            <a:pPr marL="514350" indent="-514350" algn="ctr">
              <a:buNone/>
            </a:pPr>
            <a:r>
              <a:rPr lang="ru-RU" b="1" dirty="0" smtClean="0">
                <a:latin typeface="Constantia" pitchFamily="18" charset="0"/>
              </a:rPr>
              <a:t>найти правильно написанную букву</a:t>
            </a:r>
          </a:p>
          <a:p>
            <a:pPr algn="ctr">
              <a:buNone/>
            </a:pPr>
            <a:endParaRPr lang="ru-RU" sz="32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17" name="Рисунок 16" descr="http://deti-mama.com/wp-content/uploads/2014/05/Nadi-pravilnyie-bukvy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40060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28803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  <a:r>
              <a:rPr lang="ru-RU" sz="5400" dirty="0" smtClean="0">
                <a:latin typeface="Constantia" pitchFamily="18" charset="0"/>
              </a:rPr>
              <a:t>«Волшебный диктант»</a:t>
            </a:r>
          </a:p>
          <a:p>
            <a:pPr marL="514350" indent="-514350" algn="ctr">
              <a:buNone/>
            </a:pPr>
            <a:r>
              <a:rPr lang="ru-RU" dirty="0" smtClean="0"/>
              <a:t> </a:t>
            </a:r>
          </a:p>
          <a:p>
            <a:pPr marL="514350" indent="-514350" algn="ctr">
              <a:buNone/>
            </a:pPr>
            <a:endParaRPr lang="ru-RU" sz="2000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endParaRPr lang="ru-RU" sz="2000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000" dirty="0" smtClean="0">
                <a:latin typeface="Constantia" pitchFamily="18" charset="0"/>
              </a:rPr>
              <a:t> </a:t>
            </a:r>
            <a:r>
              <a:rPr lang="ru-RU" sz="6000" dirty="0" smtClean="0">
                <a:latin typeface="Constantia" pitchFamily="18" charset="0"/>
              </a:rPr>
              <a:t>с, </a:t>
            </a:r>
            <a:r>
              <a:rPr lang="ru-RU" sz="6000" dirty="0" err="1" smtClean="0">
                <a:latin typeface="Constantia" pitchFamily="18" charset="0"/>
              </a:rPr>
              <a:t>з</a:t>
            </a:r>
            <a:r>
              <a:rPr lang="ru-RU" sz="6000" dirty="0" smtClean="0">
                <a:latin typeface="Constantia" pitchFamily="18" charset="0"/>
              </a:rPr>
              <a:t>, </a:t>
            </a:r>
            <a:r>
              <a:rPr lang="ru-RU" sz="6000" dirty="0" err="1" smtClean="0">
                <a:latin typeface="Constantia" pitchFamily="18" charset="0"/>
              </a:rPr>
              <a:t>з</a:t>
            </a:r>
            <a:r>
              <a:rPr lang="ru-RU" sz="6000" dirty="0" smtClean="0">
                <a:latin typeface="Constantia" pitchFamily="18" charset="0"/>
              </a:rPr>
              <a:t>, с, с, </a:t>
            </a:r>
            <a:r>
              <a:rPr lang="ru-RU" sz="6000" dirty="0" err="1" smtClean="0">
                <a:latin typeface="Constantia" pitchFamily="18" charset="0"/>
              </a:rPr>
              <a:t>з</a:t>
            </a:r>
            <a:r>
              <a:rPr lang="ru-RU" sz="6000" dirty="0" smtClean="0">
                <a:latin typeface="Constantia" pitchFamily="18" charset="0"/>
              </a:rPr>
              <a:t>, с</a:t>
            </a:r>
          </a:p>
          <a:p>
            <a:pPr marL="514350" indent="-514350" algn="ctr">
              <a:buNone/>
            </a:pPr>
            <a:endParaRPr lang="ru-RU" sz="4000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</a:p>
          <a:p>
            <a:pPr marL="514350" indent="-514350" algn="ctr">
              <a:buNone/>
            </a:pPr>
            <a:endParaRPr lang="ru-RU" sz="40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зеркального написания 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21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2592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400" b="1" dirty="0" smtClean="0">
                <a:latin typeface="Constantia" pitchFamily="18" charset="0"/>
              </a:rPr>
              <a:t>1. «Скажи </a:t>
            </a:r>
            <a:r>
              <a:rPr lang="ru-RU" sz="4000" b="1" dirty="0" smtClean="0">
                <a:latin typeface="Constantia" pitchFamily="18" charset="0"/>
              </a:rPr>
              <a:t>наоборот»</a:t>
            </a:r>
            <a:r>
              <a:rPr lang="ru-RU" sz="4000" b="1" dirty="0" smtClean="0"/>
              <a:t> </a:t>
            </a:r>
            <a:endParaRPr lang="ru-RU" sz="20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000" b="1" dirty="0" smtClean="0">
                <a:latin typeface="Constantia" pitchFamily="18" charset="0"/>
              </a:rPr>
              <a:t> </a:t>
            </a:r>
          </a:p>
          <a:p>
            <a:pPr marL="514350" indent="-514350" algn="ctr">
              <a:buNone/>
            </a:pPr>
            <a:r>
              <a:rPr lang="ru-RU" sz="4400" dirty="0" smtClean="0">
                <a:latin typeface="Constantia" pitchFamily="18" charset="0"/>
              </a:rPr>
              <a:t>ау - уа</a:t>
            </a:r>
          </a:p>
          <a:p>
            <a:pPr marL="514350" indent="-514350" algn="ctr">
              <a:buNone/>
            </a:pPr>
            <a:r>
              <a:rPr lang="ru-RU" sz="4400" dirty="0" smtClean="0">
                <a:latin typeface="Constantia" pitchFamily="18" charset="0"/>
              </a:rPr>
              <a:t>па – </a:t>
            </a:r>
            <a:r>
              <a:rPr lang="ru-RU" sz="4400" dirty="0" err="1" smtClean="0">
                <a:latin typeface="Constantia" pitchFamily="18" charset="0"/>
              </a:rPr>
              <a:t>ап</a:t>
            </a:r>
            <a:endParaRPr lang="ru-RU" sz="4400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400" dirty="0" smtClean="0">
                <a:latin typeface="Constantia" pitchFamily="18" charset="0"/>
              </a:rPr>
              <a:t>дом – мод</a:t>
            </a:r>
          </a:p>
          <a:p>
            <a:pPr marL="514350" indent="-514350" algn="ctr">
              <a:buNone/>
            </a:pPr>
            <a:r>
              <a:rPr lang="ru-RU" sz="4400" dirty="0" smtClean="0">
                <a:latin typeface="Constantia" pitchFamily="18" charset="0"/>
              </a:rPr>
              <a:t>вода - адов</a:t>
            </a:r>
          </a:p>
          <a:p>
            <a:pPr marL="514350" indent="-514350" algn="ctr">
              <a:buNone/>
            </a:pPr>
            <a:endParaRPr lang="ru-RU" sz="4000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</a:p>
          <a:p>
            <a:pPr marL="514350" indent="-514350" algn="ctr">
              <a:buNone/>
            </a:pPr>
            <a:endParaRPr lang="ru-RU" sz="40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пропуска букв на письме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21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1872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400" b="1" dirty="0" smtClean="0">
                <a:latin typeface="Constantia" pitchFamily="18" charset="0"/>
              </a:rPr>
              <a:t>2. «Цепочка слов</a:t>
            </a:r>
            <a:r>
              <a:rPr lang="ru-RU" sz="4000" b="1" dirty="0" smtClean="0">
                <a:latin typeface="Constantia" pitchFamily="18" charset="0"/>
              </a:rPr>
              <a:t>»</a:t>
            </a:r>
            <a:r>
              <a:rPr lang="ru-RU" sz="4000" b="1" dirty="0" smtClean="0"/>
              <a:t> </a:t>
            </a:r>
            <a:endParaRPr lang="ru-RU" sz="40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3200" b="1" dirty="0" smtClean="0">
                <a:latin typeface="Constantia" pitchFamily="18" charset="0"/>
              </a:rPr>
              <a:t>1 вариант игры</a:t>
            </a:r>
          </a:p>
          <a:p>
            <a:pPr marL="514350" indent="-514350" algn="ctr">
              <a:buNone/>
            </a:pPr>
            <a:r>
              <a:rPr lang="ru-RU" sz="4000" dirty="0" smtClean="0">
                <a:latin typeface="Constantia" pitchFamily="18" charset="0"/>
              </a:rPr>
              <a:t>Автобу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с</a:t>
            </a: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4000" dirty="0" smtClean="0">
                <a:latin typeface="Constantia" pitchFamily="18" charset="0"/>
              </a:rPr>
              <a:t>–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с</a:t>
            </a:r>
            <a:r>
              <a:rPr lang="ru-RU" sz="4000" dirty="0" smtClean="0">
                <a:latin typeface="Constantia" pitchFamily="18" charset="0"/>
              </a:rPr>
              <a:t>анк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и</a:t>
            </a:r>
            <a:r>
              <a:rPr lang="ru-RU" sz="4000" dirty="0" smtClean="0">
                <a:latin typeface="Constantia" pitchFamily="18" charset="0"/>
              </a:rPr>
              <a:t> –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и</a:t>
            </a:r>
            <a:r>
              <a:rPr lang="ru-RU" sz="4000" dirty="0" smtClean="0">
                <a:latin typeface="Constantia" pitchFamily="18" charset="0"/>
              </a:rPr>
              <a:t>ндю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к</a:t>
            </a:r>
            <a:r>
              <a:rPr lang="ru-RU" sz="4000" dirty="0" smtClean="0">
                <a:latin typeface="Constantia" pitchFamily="18" charset="0"/>
              </a:rPr>
              <a:t> …</a:t>
            </a:r>
          </a:p>
          <a:p>
            <a:pPr marL="514350" indent="-514350"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3200" b="1" dirty="0" smtClean="0">
                <a:latin typeface="Constantia" pitchFamily="18" charset="0"/>
              </a:rPr>
              <a:t>2 вариант игры: </a:t>
            </a:r>
            <a:r>
              <a:rPr lang="ru-RU" sz="3200" dirty="0" smtClean="0">
                <a:latin typeface="Constantia" pitchFamily="18" charset="0"/>
              </a:rPr>
              <a:t>называем слова на 3 звук</a:t>
            </a:r>
          </a:p>
          <a:p>
            <a:pPr marL="514350" indent="-514350" algn="ctr">
              <a:buNone/>
            </a:pPr>
            <a:r>
              <a:rPr lang="ru-RU" sz="4000" dirty="0" smtClean="0">
                <a:latin typeface="Constantia" pitchFamily="18" charset="0"/>
              </a:rPr>
              <a:t>Ко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ш</a:t>
            </a:r>
            <a:r>
              <a:rPr lang="ru-RU" sz="4000" dirty="0" smtClean="0">
                <a:latin typeface="Constantia" pitchFamily="18" charset="0"/>
              </a:rPr>
              <a:t>ка –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ш</a:t>
            </a:r>
            <a:r>
              <a:rPr lang="ru-RU" sz="4000" dirty="0" smtClean="0">
                <a:latin typeface="Constantia" pitchFamily="18" charset="0"/>
              </a:rPr>
              <a:t>у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б</a:t>
            </a:r>
            <a:r>
              <a:rPr lang="ru-RU" sz="4000" dirty="0" smtClean="0">
                <a:latin typeface="Constantia" pitchFamily="18" charset="0"/>
              </a:rPr>
              <a:t>а –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б</a:t>
            </a:r>
            <a:r>
              <a:rPr lang="ru-RU" sz="4000" dirty="0" smtClean="0">
                <a:latin typeface="Constantia" pitchFamily="18" charset="0"/>
              </a:rPr>
              <a:t>а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р</a:t>
            </a:r>
            <a:r>
              <a:rPr lang="ru-RU" sz="4000" dirty="0" smtClean="0">
                <a:latin typeface="Constantia" pitchFamily="18" charset="0"/>
              </a:rPr>
              <a:t>абан – 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р</a:t>
            </a:r>
            <a:r>
              <a:rPr lang="ru-RU" sz="4000" dirty="0" smtClean="0">
                <a:latin typeface="Constantia" pitchFamily="18" charset="0"/>
              </a:rPr>
              <a:t>о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з</a:t>
            </a:r>
            <a:r>
              <a:rPr lang="ru-RU" sz="4000" dirty="0" smtClean="0">
                <a:latin typeface="Constantia" pitchFamily="18" charset="0"/>
              </a:rPr>
              <a:t>а …</a:t>
            </a:r>
          </a:p>
          <a:p>
            <a:pPr marL="514350" indent="-514350" algn="ctr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</a:p>
          <a:p>
            <a:pPr marL="514350" indent="-514350" algn="ctr">
              <a:buNone/>
            </a:pPr>
            <a:endParaRPr lang="ru-RU" sz="40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пропуска букв на письме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21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1872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400" b="1" dirty="0" smtClean="0">
                <a:latin typeface="Constantia" pitchFamily="18" charset="0"/>
              </a:rPr>
              <a:t>3. «Запретный звук</a:t>
            </a:r>
            <a:r>
              <a:rPr lang="ru-RU" sz="4000" b="1" dirty="0" smtClean="0">
                <a:latin typeface="Constantia" pitchFamily="18" charset="0"/>
              </a:rPr>
              <a:t>»</a:t>
            </a:r>
            <a:r>
              <a:rPr lang="ru-RU" sz="4000" b="1" dirty="0" smtClean="0"/>
              <a:t> </a:t>
            </a:r>
            <a:endParaRPr lang="ru-RU" sz="40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endParaRPr lang="ru-RU" sz="3200" b="1" dirty="0" smtClean="0">
              <a:latin typeface="Constantia" pitchFamily="18" charset="0"/>
            </a:endParaRPr>
          </a:p>
          <a:p>
            <a:pPr marL="514350" indent="-514350" algn="ctr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 </a:t>
            </a:r>
          </a:p>
          <a:p>
            <a:pPr marL="514350" indent="-514350" algn="ctr">
              <a:buNone/>
            </a:pPr>
            <a:endParaRPr lang="ru-RU" sz="4000" b="1" i="1" dirty="0" smtClean="0"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369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избежать пропуска букв на письме</a:t>
            </a: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21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2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Один из звуков является запретным, </a:t>
            </a:r>
          </a:p>
          <a:p>
            <a:pPr algn="ctr"/>
            <a:r>
              <a:rPr lang="ru-RU" sz="2800" i="1" dirty="0" smtClean="0">
                <a:latin typeface="Constantia" pitchFamily="18" charset="0"/>
              </a:rPr>
              <a:t>например, нельзя произносить </a:t>
            </a:r>
            <a:r>
              <a:rPr lang="en-US" sz="2800" i="1" dirty="0" smtClean="0">
                <a:latin typeface="Constantia" pitchFamily="18" charset="0"/>
              </a:rPr>
              <a:t>[</a:t>
            </a:r>
            <a:r>
              <a:rPr lang="ru-RU" sz="2800" i="1" dirty="0" smtClean="0">
                <a:latin typeface="Constantia" pitchFamily="18" charset="0"/>
              </a:rPr>
              <a:t>з</a:t>
            </a:r>
            <a:r>
              <a:rPr lang="en-US" sz="2800" i="1" dirty="0" smtClean="0">
                <a:latin typeface="Constantia" pitchFamily="18" charset="0"/>
              </a:rPr>
              <a:t>]</a:t>
            </a:r>
            <a:r>
              <a:rPr lang="ru-RU" sz="2800" i="1" dirty="0" smtClean="0">
                <a:latin typeface="Constantia" pitchFamily="18" charset="0"/>
              </a:rPr>
              <a:t>. </a:t>
            </a:r>
          </a:p>
          <a:p>
            <a:pPr algn="ctr"/>
            <a:r>
              <a:rPr lang="ru-RU" sz="2800" u="sng" dirty="0" smtClean="0">
                <a:latin typeface="Constantia" pitchFamily="18" charset="0"/>
              </a:rPr>
              <a:t>Задача</a:t>
            </a:r>
            <a:r>
              <a:rPr lang="ru-RU" sz="2800" dirty="0" smtClean="0">
                <a:latin typeface="Constantia" pitchFamily="18" charset="0"/>
              </a:rPr>
              <a:t>: произнести слова, не называя запретный звук</a:t>
            </a:r>
          </a:p>
          <a:p>
            <a:pPr algn="ctr"/>
            <a:endParaRPr lang="ru-RU" sz="2800" dirty="0" smtClean="0">
              <a:latin typeface="Constantia" pitchFamily="18" charset="0"/>
            </a:endParaRPr>
          </a:p>
          <a:p>
            <a:pPr algn="ctr"/>
            <a:r>
              <a:rPr lang="ru-RU" sz="2800" b="1" i="1" dirty="0" smtClean="0">
                <a:latin typeface="Constantia" pitchFamily="18" charset="0"/>
              </a:rPr>
              <a:t>Например, змея - …</a:t>
            </a:r>
            <a:r>
              <a:rPr lang="ru-RU" sz="2800" b="1" i="1" dirty="0" err="1" smtClean="0">
                <a:latin typeface="Constantia" pitchFamily="18" charset="0"/>
              </a:rPr>
              <a:t>мея</a:t>
            </a:r>
            <a:r>
              <a:rPr lang="ru-RU" sz="2800" b="1" i="1" dirty="0" smtClean="0">
                <a:latin typeface="Constantia" pitchFamily="18" charset="0"/>
              </a:rPr>
              <a:t>, звонок – …</a:t>
            </a:r>
            <a:r>
              <a:rPr lang="ru-RU" sz="2800" b="1" i="1" dirty="0" err="1" smtClean="0">
                <a:latin typeface="Constantia" pitchFamily="18" charset="0"/>
              </a:rPr>
              <a:t>вонок</a:t>
            </a:r>
            <a:r>
              <a:rPr lang="ru-RU" sz="2800" b="1" i="1" dirty="0" smtClean="0"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latin typeface="Constantia" pitchFamily="18" charset="0"/>
              </a:rPr>
              <a:t>коза – ко…а</a:t>
            </a:r>
            <a:endParaRPr lang="ru-RU" sz="2800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283349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280920" cy="1569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Учимся соблюдать правила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228289" y="4377115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 descr="C:\Users\Boris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715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ransition spd="med"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61332"/>
            <a:ext cx="8002602" cy="40626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Constantia" pitchFamily="18" charset="0"/>
              </a:rPr>
              <a:t>Цель: </a:t>
            </a:r>
            <a:r>
              <a:rPr lang="ru-RU" sz="4800" b="1" dirty="0" smtClean="0">
                <a:latin typeface="Constantia" pitchFamily="18" charset="0"/>
              </a:rPr>
              <a:t/>
            </a:r>
            <a:br>
              <a:rPr lang="ru-RU" sz="4800" b="1" dirty="0" smtClean="0">
                <a:latin typeface="Constantia" pitchFamily="18" charset="0"/>
              </a:rPr>
            </a:br>
            <a:r>
              <a:rPr lang="ru-RU" sz="4800" b="1" dirty="0" smtClean="0">
                <a:latin typeface="Constantia" pitchFamily="18" charset="0"/>
              </a:rPr>
              <a:t>познакомить с приемами по формированию произвольной </a:t>
            </a:r>
            <a:r>
              <a:rPr lang="ru-RU" sz="4800" b="1" dirty="0" err="1" smtClean="0">
                <a:latin typeface="Constantia" pitchFamily="18" charset="0"/>
              </a:rPr>
              <a:t>саморегуляции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243513" y="4737155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onstantia" pitchFamily="18" charset="0"/>
              </a:rPr>
              <a:t>Испытывают трудности планирования и планомерного выполнения действия</a:t>
            </a:r>
          </a:p>
          <a:p>
            <a:endParaRPr lang="ru-RU" sz="2800" b="1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Constantia" pitchFamily="18" charset="0"/>
              </a:rPr>
              <a:t> Нарушена самоорганизация, произвольный компонент внимания</a:t>
            </a:r>
          </a:p>
          <a:p>
            <a:endParaRPr lang="ru-RU" sz="2800" b="1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Constantia" pitchFamily="18" charset="0"/>
              </a:rPr>
              <a:t> Ошибки на письме – многочисленные пропуски, повторения букв, орфографические и пунктуационные ошибки</a:t>
            </a:r>
            <a:endParaRPr lang="ru-RU" sz="28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47979" cy="10801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У детей данной категории страдает три функции – цель, программа, контроль:</a:t>
            </a:r>
            <a:endParaRPr lang="ru-RU" sz="32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469121" y="3657036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04856" cy="316835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1152128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Для чего нужны занятия с логопедом в школе?</a:t>
            </a:r>
            <a:endParaRPr lang="ru-RU" sz="4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i="1" dirty="0" smtClean="0">
                <a:latin typeface="Constantia" pitchFamily="18" charset="0"/>
              </a:rPr>
              <a:t>Основное направление </a:t>
            </a:r>
          </a:p>
          <a:p>
            <a:pPr marL="514350" indent="-514350" algn="ctr"/>
            <a:r>
              <a:rPr lang="ru-RU" sz="2800" b="1" i="1" dirty="0" smtClean="0">
                <a:latin typeface="Constantia" pitchFamily="18" charset="0"/>
              </a:rPr>
              <a:t>работы учителя-логопеда в школе – </a:t>
            </a:r>
          </a:p>
          <a:p>
            <a:pPr marL="514350" indent="-514350" algn="ctr"/>
            <a:r>
              <a:rPr lang="ru-RU" sz="2800" b="1" dirty="0" smtClean="0">
                <a:latin typeface="Constantia" pitchFamily="18" charset="0"/>
              </a:rPr>
              <a:t>профилактика и коррекция специфических ошибок чтения и письма, </a:t>
            </a:r>
          </a:p>
          <a:p>
            <a:pPr marL="514350" indent="-514350" algn="ctr"/>
            <a:r>
              <a:rPr lang="ru-RU" sz="2800" b="1" dirty="0" smtClean="0">
                <a:latin typeface="Constantia" pitchFamily="18" charset="0"/>
              </a:rPr>
              <a:t>неподдающихся самокоррекции</a:t>
            </a:r>
          </a:p>
        </p:txBody>
      </p:sp>
      <p:pic>
        <p:nvPicPr>
          <p:cNvPr id="1026" name="Picture 2" descr="http://www.planeta-women.com/wp-content/uploads/2013/10/Image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672408" cy="24513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39552" y="513867"/>
            <a:ext cx="8064896" cy="2237879"/>
          </a:xfrm>
          <a:prstGeom prst="round1Rect">
            <a:avLst/>
          </a:prstGeom>
          <a:solidFill>
            <a:srgbClr val="F8FCC6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Как помочь ребенку в формировании произвольного  внимания, навыков регуляции и контроля?</a:t>
            </a:r>
          </a:p>
        </p:txBody>
      </p:sp>
      <p:pic>
        <p:nvPicPr>
          <p:cNvPr id="12" name="Picture 2" descr="C:\Users\Арсенал\Desktop\Семинар-практикум для родителей\Фото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117275" cy="2744850"/>
          </a:xfrm>
          <a:prstGeom prst="rect">
            <a:avLst/>
          </a:prstGeom>
          <a:noFill/>
        </p:spPr>
      </p:pic>
      <p:grpSp>
        <p:nvGrpSpPr>
          <p:cNvPr id="3" name="Группа 5"/>
          <p:cNvGrpSpPr/>
          <p:nvPr/>
        </p:nvGrpSpPr>
        <p:grpSpPr>
          <a:xfrm rot="12988479">
            <a:off x="4340141" y="3289199"/>
            <a:ext cx="2352577" cy="47964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5536" y="795879"/>
            <a:ext cx="8149035" cy="513490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Играть!</a:t>
            </a:r>
            <a:endParaRPr lang="ru-RU" sz="3200" b="1" i="1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6633607" y="973108"/>
            <a:ext cx="1895816" cy="535151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846" r="2846"/>
          <a:stretch>
            <a:fillRect/>
          </a:stretch>
        </p:blipFill>
        <p:spPr bwMode="auto">
          <a:xfrm>
            <a:off x="667284" y="1074637"/>
            <a:ext cx="4419600" cy="351453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032448" cy="302433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69308" y="2153540"/>
            <a:ext cx="303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onstantia" pitchFamily="18" charset="0"/>
              </a:rPr>
              <a:t>Играть!</a:t>
            </a:r>
            <a:endParaRPr lang="ru-RU" sz="5400" dirty="0"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557" y="4922378"/>
            <a:ext cx="376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onstantia" pitchFamily="18" charset="0"/>
              </a:rPr>
              <a:t>Руки-ноги</a:t>
            </a:r>
            <a:endParaRPr lang="ru-RU" sz="5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611560" y="620688"/>
            <a:ext cx="8005019" cy="5622645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502877" y="1557826"/>
            <a:ext cx="2137088" cy="573996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6"/>
          <p:cNvSpPr txBox="1">
            <a:spLocks/>
          </p:cNvSpPr>
          <p:nvPr/>
        </p:nvSpPr>
        <p:spPr>
          <a:xfrm>
            <a:off x="1115616" y="404664"/>
            <a:ext cx="7602048" cy="583264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Полезные игры: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«Море волнуется»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«Замри-отомри»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«Запретное движение»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«Капитаны»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«Запретное число»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«Да и нет не говорите»</a:t>
            </a:r>
            <a:b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«Болгария»</a:t>
            </a: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23528" y="548680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87939" cy="8309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nstantia" pitchFamily="18" charset="0"/>
              </a:rPr>
              <a:t>Действия по инструкции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7066430">
            <a:off x="858443" y="3475540"/>
            <a:ext cx="1661861" cy="421702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530" name="Picture 2" descr="http://doshkilnyk.in.ua/wp-content/uploads/2015/01/2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564542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355357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atin typeface="Constantia" pitchFamily="18" charset="0"/>
              </a:rPr>
              <a:t>Запись</a:t>
            </a:r>
            <a:r>
              <a:rPr lang="en-GB" sz="4800" b="1" dirty="0" smtClean="0">
                <a:latin typeface="Constantia" pitchFamily="18" charset="0"/>
              </a:rPr>
              <a:t> </a:t>
            </a:r>
            <a:r>
              <a:rPr lang="en-GB" sz="4800" b="1" dirty="0" err="1" smtClean="0">
                <a:latin typeface="Constantia" pitchFamily="18" charset="0"/>
              </a:rPr>
              <a:t>предложения</a:t>
            </a:r>
            <a:r>
              <a:rPr lang="en-GB" sz="4800" b="1" dirty="0" smtClean="0">
                <a:latin typeface="Constantia" pitchFamily="18" charset="0"/>
              </a:rPr>
              <a:t> </a:t>
            </a:r>
            <a:endParaRPr lang="ru-RU" sz="4800" b="1" dirty="0" smtClean="0">
              <a:latin typeface="Constantia" pitchFamily="18" charset="0"/>
            </a:endParaRPr>
          </a:p>
          <a:p>
            <a:pPr algn="ctr"/>
            <a:r>
              <a:rPr lang="en-GB" sz="4800" b="1" dirty="0" err="1" smtClean="0">
                <a:latin typeface="Constantia" pitchFamily="18" charset="0"/>
              </a:rPr>
              <a:t>по</a:t>
            </a:r>
            <a:r>
              <a:rPr lang="en-GB" sz="4800" b="1" dirty="0" smtClean="0">
                <a:latin typeface="Constantia" pitchFamily="18" charset="0"/>
              </a:rPr>
              <a:t> </a:t>
            </a:r>
            <a:r>
              <a:rPr lang="en-GB" sz="4800" b="1" dirty="0" err="1" smtClean="0">
                <a:latin typeface="Constantia" pitchFamily="18" charset="0"/>
              </a:rPr>
              <a:t>плану</a:t>
            </a:r>
            <a:endParaRPr lang="ru-RU" sz="4800" b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6868249" y="1712819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33843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355357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836" y="246932"/>
            <a:ext cx="8203963" cy="8309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nstantia" pitchFamily="18" charset="0"/>
              </a:rPr>
              <a:t>Игры с правилами</a:t>
            </a:r>
            <a:endParaRPr lang="ru-RU" sz="4800" b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Constantia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9265794">
            <a:off x="1611664" y="4953179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2" descr="C:\Users\Арсенал\Desktop\Семинар-практикум для родителей\Фото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3797523" cy="284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Арсенал\Desktop\Семинар-практикум для родителей\Фото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3528392" cy="284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73466" y="350378"/>
            <a:ext cx="8271106" cy="2358639"/>
          </a:xfrm>
          <a:prstGeom prst="round1Rect">
            <a:avLst/>
          </a:prstGeom>
          <a:solidFill>
            <a:srgbClr val="F8FCC6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Четко соблюдать  режим  дня, выполнять домашние «ритуалы»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и обязанности</a:t>
            </a:r>
            <a:endParaRPr lang="ru-RU" sz="3600" b="1" i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1038704" y="0"/>
            <a:ext cx="7602048" cy="583264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Арсенал\Desktop\Семинар-практикум для родителей\Фото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95" y="2855607"/>
            <a:ext cx="4044726" cy="269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Арсенал\Desktop\Семинар-практикум для родителей\Фото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09" y="3477112"/>
            <a:ext cx="4332047" cy="287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5"/>
          <p:cNvGrpSpPr/>
          <p:nvPr/>
        </p:nvGrpSpPr>
        <p:grpSpPr>
          <a:xfrm rot="17853032">
            <a:off x="7156281" y="1856836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39552" y="476672"/>
            <a:ext cx="8160010" cy="5964963"/>
          </a:xfrm>
          <a:prstGeom prst="round1Rect">
            <a:avLst/>
          </a:prstGeom>
          <a:solidFill>
            <a:srgbClr val="F8FCC6"/>
          </a:solidFill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Играя с ребенком в правильные игры, соблюдая режим дня, вы помогаете формированию таких важных и серьезных функций, как - цель, программа и контроль</a:t>
            </a:r>
          </a:p>
        </p:txBody>
      </p:sp>
      <p:grpSp>
        <p:nvGrpSpPr>
          <p:cNvPr id="3" name="Группа 5"/>
          <p:cNvGrpSpPr/>
          <p:nvPr/>
        </p:nvGrpSpPr>
        <p:grpSpPr>
          <a:xfrm rot="7439045">
            <a:off x="6732126" y="4850004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6"/>
          <p:cNvSpPr txBox="1">
            <a:spLocks/>
          </p:cNvSpPr>
          <p:nvPr/>
        </p:nvSpPr>
        <p:spPr>
          <a:xfrm>
            <a:off x="1115616" y="404664"/>
            <a:ext cx="7602048" cy="583264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827585" y="764704"/>
            <a:ext cx="7560840" cy="5400600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16.img.avito.st/1280x960/119600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5969855" cy="397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5"/>
          <p:cNvGrpSpPr/>
          <p:nvPr/>
        </p:nvGrpSpPr>
        <p:grpSpPr>
          <a:xfrm rot="17853032">
            <a:off x="816191" y="1502649"/>
            <a:ext cx="1390243" cy="329777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93107" y="548049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920880" cy="23083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Constantia" pitchFamily="18" charset="0"/>
              </a:rPr>
              <a:t>Благодарим за внимание!</a:t>
            </a:r>
          </a:p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012264" y="4449123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20880" cy="51845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1. Замены на письме букв, обозначающих фонетически сходные оппозиционные звуки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[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с-з, ж-ш и т.д.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(зайка – «сайка», банка – «панка»)</a:t>
            </a:r>
            <a:r>
              <a:rPr lang="ru-RU" sz="1100" b="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1100" b="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Замены и смешения оптически сходных букв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о – а, и – у , б -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д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3. Вставки, перестановки, пропуски букв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(стена – «сетена», молоко – «ломоко», радуга – «рдуга»)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4. Нарушения смягчения согласных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(васильки – «василки», Таня –«Тана»)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80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80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5.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Слитное написание слов в предложении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6. Слитное написание предлогов и раздельное написание приставок и др.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endParaRPr lang="ru-RU" sz="2000" dirty="0" smtClean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1224136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Основные специфические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ошибки на письме:</a:t>
            </a:r>
          </a:p>
          <a:p>
            <a:pPr algn="ctr">
              <a:buNone/>
            </a:pPr>
            <a:endParaRPr lang="ru-RU" sz="36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920880" cy="48965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1. Замены букв  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2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.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Замены и смешения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оптически сходных букв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3. Вставки, перестановки, пропуски букв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Constantia" pitchFamily="18" charset="0"/>
              </a:rPr>
            </a:br>
            <a:endParaRPr lang="ru-RU" sz="2000" dirty="0" smtClean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1224136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Основные специфические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ошибки при чтении:</a:t>
            </a:r>
          </a:p>
          <a:p>
            <a:pPr algn="ctr">
              <a:buNone/>
            </a:pPr>
            <a:endParaRPr lang="ru-RU" sz="36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  <a:p>
            <a:pPr marL="514350" indent="-514350" algn="ctr"/>
            <a:endParaRPr lang="ru-RU" sz="28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1419</TotalTime>
  <Words>1340</Words>
  <Application>Microsoft Office PowerPoint</Application>
  <PresentationFormat>Экран (4:3)</PresentationFormat>
  <Paragraphs>440</Paragraphs>
  <Slides>79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7" baseType="lpstr">
      <vt:lpstr>Arial</vt:lpstr>
      <vt:lpstr>Calibri</vt:lpstr>
      <vt:lpstr>Constantia</vt:lpstr>
      <vt:lpstr>Monotype Corsiva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познакомить с приемами предупреждения школьных трудностей </vt:lpstr>
      <vt:lpstr> </vt:lpstr>
      <vt:lpstr> </vt:lpstr>
      <vt:lpstr> </vt:lpstr>
      <vt:lpstr> </vt:lpstr>
      <vt:lpstr>1. Замены на письме букв, обозначающих фонетически сходные оппозиционные звуки [с-з, ж-ш и т.д.]  (зайка – «сайка», банка – «панка»)  2. Замены и смешения оптически сходных букв  о – а, и – у , б - д   3. Вставки, перестановки, пропуски букв (стена – «сетена», молоко – «ломоко», радуга – «рдуга»)  4. Нарушения смягчения согласных  (васильки – «василки», Таня –«Тана»)  5. Слитное написание слов в предложении  6. Слитное написание предлогов и раздельное написание приставок и др.   </vt:lpstr>
      <vt:lpstr>  1. Замены букв     2. Замены и смешения  оптически сходных букв   3. Вставки, перестановки, пропуски букв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подружиться  с книгой?</vt:lpstr>
      <vt:lpstr>Цель:</vt:lpstr>
      <vt:lpstr>Почему дети испытывают трудности при обучении чтению?</vt:lpstr>
      <vt:lpstr>Причины :</vt:lpstr>
      <vt:lpstr>Ошибки при чтении:</vt:lpstr>
      <vt:lpstr>Если ребенок читает медленно  и с большим количеством ошибок</vt:lpstr>
      <vt:lpstr>  «Найди меня» </vt:lpstr>
      <vt:lpstr>  «Чтение от буквы к слову» Г.М. Зегебарт  </vt:lpstr>
      <vt:lpstr>«Отыщи спрятанное слово»</vt:lpstr>
      <vt:lpstr> «Ребусы»</vt:lpstr>
      <vt:lpstr>Презентация PowerPoint</vt:lpstr>
      <vt:lpstr> Полезные игры:</vt:lpstr>
      <vt:lpstr> «Прятки»</vt:lpstr>
      <vt:lpstr>Методика С.А. Сущевской</vt:lpstr>
      <vt:lpstr>Методика С.А. Сущевской</vt:lpstr>
      <vt:lpstr>Полезные советы</vt:lpstr>
      <vt:lpstr>Если ребенок  не хочет читать</vt:lpstr>
      <vt:lpstr>Если ребенок  не хочет читать</vt:lpstr>
      <vt:lpstr>Семейное чтение</vt:lpstr>
      <vt:lpstr>Выбираем книги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</dc:creator>
  <cp:lastModifiedBy>Татьяна Головунина</cp:lastModifiedBy>
  <cp:revision>130</cp:revision>
  <dcterms:created xsi:type="dcterms:W3CDTF">2015-07-09T07:19:10Z</dcterms:created>
  <dcterms:modified xsi:type="dcterms:W3CDTF">2016-02-12T15:01:20Z</dcterms:modified>
</cp:coreProperties>
</file>